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1"/>
    <p:sldMasterId id="2147483840" r:id="rId2"/>
  </p:sldMasterIdLst>
  <p:notesMasterIdLst>
    <p:notesMasterId r:id="rId18"/>
  </p:notesMasterIdLst>
  <p:handoutMasterIdLst>
    <p:handoutMasterId r:id="rId19"/>
  </p:handoutMasterIdLst>
  <p:sldIdLst>
    <p:sldId id="568" r:id="rId3"/>
    <p:sldId id="573" r:id="rId4"/>
    <p:sldId id="572" r:id="rId5"/>
    <p:sldId id="574" r:id="rId6"/>
    <p:sldId id="575" r:id="rId7"/>
    <p:sldId id="576" r:id="rId8"/>
    <p:sldId id="577" r:id="rId9"/>
    <p:sldId id="578" r:id="rId10"/>
    <p:sldId id="579" r:id="rId11"/>
    <p:sldId id="580" r:id="rId12"/>
    <p:sldId id="581" r:id="rId13"/>
    <p:sldId id="585" r:id="rId14"/>
    <p:sldId id="582" r:id="rId15"/>
    <p:sldId id="588" r:id="rId16"/>
    <p:sldId id="587" r:id="rId1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B9B8BB"/>
    <a:srgbClr val="E5E8E8"/>
    <a:srgbClr val="822980"/>
    <a:srgbClr val="B9B9BB"/>
    <a:srgbClr val="B6B8BB"/>
    <a:srgbClr val="87898B"/>
    <a:srgbClr val="CCCCCC"/>
    <a:srgbClr val="999999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735" autoAdjust="0"/>
    <p:restoredTop sz="42984" autoAdjust="0"/>
  </p:normalViewPr>
  <p:slideViewPr>
    <p:cSldViewPr snapToGrid="0">
      <p:cViewPr varScale="1">
        <p:scale>
          <a:sx n="39" d="100"/>
          <a:sy n="39" d="100"/>
        </p:scale>
        <p:origin x="-2052" y="-102"/>
      </p:cViewPr>
      <p:guideLst>
        <p:guide orient="horz" pos="3083"/>
        <p:guide orient="horz" pos="743"/>
        <p:guide orient="horz" pos="893"/>
        <p:guide orient="horz" pos="384"/>
        <p:guide orient="horz" pos="1671"/>
        <p:guide orient="horz" pos="2236"/>
        <p:guide orient="horz" pos="146"/>
        <p:guide orient="horz" pos="2443"/>
        <p:guide pos="1794"/>
        <p:guide pos="2736"/>
        <p:guide pos="202"/>
        <p:guide pos="5322"/>
        <p:guide pos="5625"/>
        <p:guide pos="2878"/>
        <p:guide pos="3555"/>
        <p:guide pos="1965"/>
        <p:guide pos="372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8004"/>
    </p:cViewPr>
  </p:sorterViewPr>
  <p:notesViewPr>
    <p:cSldViewPr snapToGrid="0" snapToObjects="1" showGuides="1"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HP Simplified"/>
              <a:cs typeface="HP Simplified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78B55-319B-2D4F-AE49-6C1B6E1A4DDA}" type="datetimeFigureOut">
              <a:rPr lang="en-US" smtClean="0">
                <a:latin typeface="HP Simplified"/>
                <a:cs typeface="HP Simplified"/>
              </a:rPr>
              <a:pPr/>
              <a:t>12/23/2014</a:t>
            </a:fld>
            <a:endParaRPr lang="en-GB" dirty="0">
              <a:latin typeface="HP Simplified"/>
              <a:cs typeface="HP Simplified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HP Simplified"/>
              <a:cs typeface="HP Simplified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27340-60F0-7D46-BC5B-91B08A318A82}" type="slidenum">
              <a:rPr lang="en-GB" smtClean="0">
                <a:latin typeface="HP Simplified"/>
                <a:cs typeface="HP Simplified"/>
              </a:rPr>
              <a:pPr/>
              <a:t>‹#›</a:t>
            </a:fld>
            <a:endParaRPr lang="en-GB" dirty="0">
              <a:latin typeface="HP Simplified"/>
              <a:cs typeface="HP Simplified"/>
            </a:endParaRPr>
          </a:p>
        </p:txBody>
      </p:sp>
    </p:spTree>
    <p:extLst>
      <p:ext uri="{BB962C8B-B14F-4D97-AF65-F5344CB8AC3E}">
        <p14:creationId xmlns:p14="http://schemas.microsoft.com/office/powerpoint/2010/main" val="493217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HP Simplified"/>
                <a:cs typeface="HP Simplified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HP Simplified"/>
                <a:cs typeface="HP Simplified"/>
              </a:defRPr>
            </a:lvl1pPr>
          </a:lstStyle>
          <a:p>
            <a:fld id="{2D9CAF8C-0805-8440-B43D-DCCAAA4D80CE}" type="datetimeFigureOut">
              <a:rPr lang="en-US" smtClean="0"/>
              <a:pPr/>
              <a:t>12/23/2014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HP Simplified"/>
                <a:cs typeface="HP Simplified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HP Simplified"/>
                <a:cs typeface="HP Simplified"/>
              </a:defRPr>
            </a:lvl1pPr>
          </a:lstStyle>
          <a:p>
            <a:fld id="{22A853E8-D85F-5D49-95D2-E1D96ABFE2B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80798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HP Simplified"/>
        <a:ea typeface="+mn-ea"/>
        <a:cs typeface="HP Simplified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HP Simplified"/>
        <a:ea typeface="+mn-ea"/>
        <a:cs typeface="HP Simplified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HP Simplified"/>
        <a:ea typeface="+mn-ea"/>
        <a:cs typeface="HP Simplified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HP Simplified"/>
        <a:ea typeface="+mn-ea"/>
        <a:cs typeface="HP Simplified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HP Simplified"/>
        <a:ea typeface="+mn-ea"/>
        <a:cs typeface="HP Simplified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sz="1200" dirty="0" smtClean="0"/>
              <a:t>I am Mark Atwood, and I work with the OSPO at HP as the Director of Open Source Engagement</a:t>
            </a:r>
          </a:p>
          <a:p>
            <a:pPr marL="0" indent="0">
              <a:buFontTx/>
              <a:buNone/>
            </a:pPr>
            <a:r>
              <a:rPr lang="en-US" sz="1200" dirty="0" smtClean="0"/>
              <a:t>You can email me with questions and contacts.  You can find me on social media via my email address.</a:t>
            </a:r>
          </a:p>
          <a:p>
            <a:pPr marL="0" indent="0">
              <a:buFontTx/>
              <a:buNone/>
            </a:pPr>
            <a:r>
              <a:rPr lang="en-US" sz="1200" dirty="0" smtClean="0"/>
              <a:t>I don’t hide</a:t>
            </a:r>
            <a:r>
              <a:rPr lang="en-US" sz="1200" baseline="0" dirty="0" smtClean="0"/>
              <a:t> my email address, this is a point later on.</a:t>
            </a:r>
            <a:endParaRPr lang="en-US" sz="1200" dirty="0" smtClean="0"/>
          </a:p>
          <a:p>
            <a:pPr marL="0" indent="0">
              <a:buFontTx/>
              <a:buNone/>
            </a:pPr>
            <a:r>
              <a:rPr lang="en-US" sz="1200" dirty="0" smtClean="0"/>
              <a:t>HP is heavily involved in Linux, OpenStack, </a:t>
            </a:r>
            <a:r>
              <a:rPr lang="en-US" sz="1200" dirty="0" err="1" smtClean="0"/>
              <a:t>CloudFoundry</a:t>
            </a:r>
            <a:r>
              <a:rPr lang="en-US" sz="1200" dirty="0" smtClean="0"/>
              <a:t>,</a:t>
            </a:r>
            <a:r>
              <a:rPr lang="en-US" sz="1200" baseline="0" dirty="0" smtClean="0"/>
              <a:t> </a:t>
            </a:r>
            <a:r>
              <a:rPr lang="en-US" sz="1200" dirty="0" smtClean="0"/>
              <a:t>and many other</a:t>
            </a:r>
            <a:r>
              <a:rPr lang="en-US" sz="1200" baseline="0" dirty="0" smtClean="0"/>
              <a:t> </a:t>
            </a:r>
            <a:r>
              <a:rPr lang="en-US" sz="1200" dirty="0" smtClean="0"/>
              <a:t>projects.</a:t>
            </a:r>
          </a:p>
          <a:p>
            <a:pPr marL="0" indent="0">
              <a:buFontTx/>
              <a:buNone/>
            </a:pPr>
            <a:r>
              <a:rPr lang="en-US" sz="1200" dirty="0" smtClean="0"/>
              <a:t>I have worked for about a dozen open source companies since 1994</a:t>
            </a:r>
          </a:p>
          <a:p>
            <a:pPr marL="0" indent="0">
              <a:buFontTx/>
              <a:buNone/>
            </a:pPr>
            <a:r>
              <a:rPr lang="en-US" sz="1200" dirty="0" smtClean="0"/>
              <a:t>I read Stallman’s Manifesto in </a:t>
            </a:r>
            <a:r>
              <a:rPr lang="en-US" sz="1200" dirty="0" err="1" smtClean="0"/>
              <a:t>Dr</a:t>
            </a:r>
            <a:r>
              <a:rPr lang="en-US" sz="1200" dirty="0" smtClean="0"/>
              <a:t> Dobb’s Journal in the 1980s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25097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you find the job openings?</a:t>
            </a:r>
          </a:p>
          <a:p>
            <a:r>
              <a:rPr lang="en-US" dirty="0" smtClean="0"/>
              <a:t>	Companies attached to projects</a:t>
            </a:r>
          </a:p>
          <a:p>
            <a:r>
              <a:rPr lang="en-US" dirty="0" smtClean="0"/>
              <a:t>	Your peers will refer</a:t>
            </a:r>
            <a:r>
              <a:rPr lang="en-US" baseline="0" dirty="0" smtClean="0"/>
              <a:t> you</a:t>
            </a:r>
            <a:endParaRPr lang="en-US" dirty="0" smtClean="0"/>
          </a:p>
          <a:p>
            <a:r>
              <a:rPr lang="en-US" dirty="0" smtClean="0"/>
              <a:t>	announcements</a:t>
            </a:r>
            <a:r>
              <a:rPr lang="en-US" baseline="0" dirty="0" smtClean="0"/>
              <a:t> in social media, forums, </a:t>
            </a:r>
            <a:r>
              <a:rPr lang="en-US" baseline="0" dirty="0" err="1" smtClean="0"/>
              <a:t>meetups</a:t>
            </a:r>
            <a:r>
              <a:rPr lang="en-US" baseline="0" dirty="0" smtClean="0"/>
              <a:t>, conferences</a:t>
            </a:r>
          </a:p>
          <a:p>
            <a:r>
              <a:rPr lang="en-US" baseline="0" dirty="0" smtClean="0"/>
              <a:t>	talks that end with “we’re hiring”</a:t>
            </a:r>
            <a:endParaRPr lang="en-US" dirty="0" smtClean="0"/>
          </a:p>
          <a:p>
            <a:r>
              <a:rPr lang="en-US" dirty="0" smtClean="0"/>
              <a:t>	Keywords in your resume and </a:t>
            </a:r>
            <a:r>
              <a:rPr lang="en-US" dirty="0" err="1" smtClean="0"/>
              <a:t>linkedin</a:t>
            </a:r>
            <a:r>
              <a:rPr lang="en-US" dirty="0" smtClean="0"/>
              <a:t> will find recruiters</a:t>
            </a:r>
          </a:p>
          <a:p>
            <a:r>
              <a:rPr lang="en-US" dirty="0" smtClean="0"/>
              <a:t>Doing the interviews.  I will not</a:t>
            </a:r>
            <a:r>
              <a:rPr lang="en-US" baseline="0" dirty="0" smtClean="0"/>
              <a:t> cover that, there are lots of online resources.</a:t>
            </a:r>
          </a:p>
          <a:p>
            <a:r>
              <a:rPr lang="en-US" baseline="0" dirty="0" smtClean="0"/>
              <a:t>Evaluating the potential job. I will not cover that either.</a:t>
            </a:r>
            <a:endParaRPr lang="en-US" dirty="0" smtClean="0"/>
          </a:p>
          <a:p>
            <a:r>
              <a:rPr lang="en-US" dirty="0" smtClean="0"/>
              <a:t>When</a:t>
            </a:r>
            <a:r>
              <a:rPr lang="en-US" baseline="0" dirty="0" smtClean="0"/>
              <a:t> you get the job offer</a:t>
            </a:r>
            <a:endParaRPr lang="en-US" dirty="0" smtClean="0"/>
          </a:p>
          <a:p>
            <a:r>
              <a:rPr lang="en-US" dirty="0" smtClean="0"/>
              <a:t>	Counteroffer.</a:t>
            </a:r>
            <a:r>
              <a:rPr lang="en-US" baseline="0" dirty="0" smtClean="0"/>
              <a:t> “</a:t>
            </a:r>
            <a:r>
              <a:rPr lang="en-US" dirty="0" smtClean="0"/>
              <a:t>Who has ever counteroffered your offer letter?”</a:t>
            </a:r>
          </a:p>
          <a:p>
            <a:r>
              <a:rPr lang="en-US" dirty="0" smtClean="0"/>
              <a:t>	Understand</a:t>
            </a:r>
            <a:r>
              <a:rPr lang="en-US" baseline="0" dirty="0" smtClean="0"/>
              <a:t> a prospective employers position on IP ownership, especially of</a:t>
            </a:r>
            <a:r>
              <a:rPr lang="en-US" dirty="0" smtClean="0"/>
              <a:t> pre-existing contributions</a:t>
            </a:r>
            <a:r>
              <a:rPr lang="en-US" baseline="0" dirty="0" smtClean="0"/>
              <a:t> and of ongoing open source community relationships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10</a:t>
            </a:fld>
            <a:endParaRPr lang="en-GB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Working</a:t>
            </a:r>
            <a:r>
              <a:rPr lang="en-US" baseline="0" dirty="0" smtClean="0"/>
              <a:t> out makes you smarter and higher energy.</a:t>
            </a:r>
            <a:endParaRPr lang="en-US" dirty="0" smtClean="0"/>
          </a:p>
          <a:p>
            <a:r>
              <a:rPr lang="en-US" dirty="0" smtClean="0"/>
              <a:t>Hours &amp; Burnout</a:t>
            </a:r>
          </a:p>
          <a:p>
            <a:r>
              <a:rPr lang="en-US" dirty="0" smtClean="0"/>
              <a:t>	Why do we have 40 hour workweek?</a:t>
            </a:r>
            <a:r>
              <a:rPr lang="en-US" baseline="0" dirty="0" smtClean="0"/>
              <a:t> </a:t>
            </a:r>
            <a:r>
              <a:rPr lang="en-US" dirty="0" smtClean="0"/>
              <a:t>Repeated</a:t>
            </a:r>
            <a:r>
              <a:rPr lang="en-US" baseline="0" dirty="0" smtClean="0"/>
              <a:t> research shows it’s the optimal point for sustained output</a:t>
            </a:r>
            <a:endParaRPr lang="en-US" dirty="0" smtClean="0"/>
          </a:p>
          <a:p>
            <a:r>
              <a:rPr lang="en-US" dirty="0" smtClean="0"/>
              <a:t>	NOBODY</a:t>
            </a:r>
            <a:r>
              <a:rPr lang="en-US" baseline="0" dirty="0" smtClean="0"/>
              <a:t> can work 60+ hours a week for more than 2 weeks</a:t>
            </a:r>
          </a:p>
          <a:p>
            <a:r>
              <a:rPr lang="en-US" baseline="0" dirty="0" smtClean="0"/>
              <a:t>	NOBODY can ever work 80 hours a week</a:t>
            </a:r>
          </a:p>
          <a:p>
            <a:r>
              <a:rPr lang="en-US" baseline="0" dirty="0" smtClean="0"/>
              <a:t>	Working 80 hours a week, you had better be a real equity well funded startup, or an active combat zone</a:t>
            </a:r>
            <a:endParaRPr lang="en-US" dirty="0" smtClean="0"/>
          </a:p>
          <a:p>
            <a:r>
              <a:rPr lang="en-US" dirty="0" smtClean="0"/>
              <a:t>	</a:t>
            </a:r>
            <a:r>
              <a:rPr lang="en-US" baseline="0" dirty="0" smtClean="0"/>
              <a:t>	Your cofounders, VCs, or COs immediate job is to get your hours down</a:t>
            </a:r>
            <a:endParaRPr lang="en-US" dirty="0" smtClean="0"/>
          </a:p>
          <a:p>
            <a:r>
              <a:rPr lang="en-US" dirty="0" smtClean="0"/>
              <a:t>Posture</a:t>
            </a:r>
            <a:r>
              <a:rPr lang="en-US" baseline="0" dirty="0" smtClean="0"/>
              <a:t> &amp; Ergonomics: avoid “geek neck”, you need your wrists</a:t>
            </a:r>
          </a:p>
          <a:p>
            <a:r>
              <a:rPr lang="en-US" baseline="0" dirty="0" smtClean="0"/>
              <a:t>Junk food.  Just say no.</a:t>
            </a:r>
          </a:p>
          <a:p>
            <a:r>
              <a:rPr lang="en-US" baseline="0" dirty="0" smtClean="0"/>
              <a:t>Quantified Self, get into it.</a:t>
            </a:r>
            <a:endParaRPr lang="en-US" dirty="0" smtClean="0"/>
          </a:p>
          <a:p>
            <a:r>
              <a:rPr lang="en-US" dirty="0" smtClean="0"/>
              <a:t>Don’t work for jerks.</a:t>
            </a:r>
            <a:r>
              <a:rPr lang="en-US" baseline="0" dirty="0" smtClean="0"/>
              <a:t> Jerks are bad for your health, bad for your career</a:t>
            </a:r>
          </a:p>
          <a:p>
            <a:r>
              <a:rPr lang="en-US" dirty="0" smtClean="0"/>
              <a:t>Some</a:t>
            </a:r>
            <a:r>
              <a:rPr lang="en-US" baseline="0" dirty="0" smtClean="0"/>
              <a:t> people think that being a jerk will make them Steve Jobs. No, it just makes them a jerk.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11</a:t>
            </a:fld>
            <a:endParaRPr lang="en-GB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Debt &amp; Student Loans.</a:t>
            </a:r>
            <a:r>
              <a:rPr lang="en-US" baseline="0" dirty="0" smtClean="0"/>
              <a:t> </a:t>
            </a:r>
            <a:r>
              <a:rPr lang="en-US" dirty="0" smtClean="0"/>
              <a:t>120K debt is hard</a:t>
            </a:r>
            <a:r>
              <a:rPr lang="en-US" baseline="0" dirty="0" smtClean="0"/>
              <a:t> to pay off, even with a STEM job</a:t>
            </a:r>
          </a:p>
          <a:p>
            <a:r>
              <a:rPr lang="en-US" baseline="0" dirty="0" smtClean="0"/>
              <a:t>Who is going to get a pension? Who is going to live off of SS?</a:t>
            </a:r>
          </a:p>
          <a:p>
            <a:r>
              <a:rPr lang="en-US" dirty="0" smtClean="0"/>
              <a:t>Savings:</a:t>
            </a:r>
            <a:r>
              <a:rPr lang="en-US" baseline="0" dirty="0" smtClean="0"/>
              <a:t> </a:t>
            </a:r>
            <a:r>
              <a:rPr lang="en-US" dirty="0" smtClean="0"/>
              <a:t>Max your 401k or IRA</a:t>
            </a:r>
            <a:r>
              <a:rPr lang="en-US" baseline="0" dirty="0" smtClean="0"/>
              <a:t>. </a:t>
            </a:r>
            <a:r>
              <a:rPr lang="en-US" dirty="0" smtClean="0"/>
              <a:t>Every raise, 25% into a savings account</a:t>
            </a:r>
          </a:p>
          <a:p>
            <a:r>
              <a:rPr lang="en-US" dirty="0" smtClean="0"/>
              <a:t>Counteroffer</a:t>
            </a:r>
          </a:p>
          <a:p>
            <a:r>
              <a:rPr lang="en-US" dirty="0" smtClean="0"/>
              <a:t>Options,</a:t>
            </a:r>
            <a:r>
              <a:rPr lang="en-US" baseline="0" dirty="0" smtClean="0"/>
              <a:t> Stock Grants, RSUs, ESPPs</a:t>
            </a:r>
          </a:p>
          <a:p>
            <a:r>
              <a:rPr lang="en-US" baseline="0" dirty="0" smtClean="0"/>
              <a:t>	I am not a financial advisor, talk to a professional</a:t>
            </a:r>
            <a:endParaRPr lang="en-US" dirty="0" smtClean="0"/>
          </a:p>
          <a:p>
            <a:r>
              <a:rPr lang="en-US" dirty="0" smtClean="0"/>
              <a:t>	Don’t kill yourself for a “nickel”</a:t>
            </a:r>
          </a:p>
          <a:p>
            <a:r>
              <a:rPr lang="en-US" dirty="0" smtClean="0"/>
              <a:t>		There are people in the tech industry</a:t>
            </a:r>
            <a:r>
              <a:rPr lang="en-US" baseline="0" dirty="0" smtClean="0"/>
              <a:t> who </a:t>
            </a:r>
            <a:r>
              <a:rPr lang="en-US" baseline="0" dirty="0" err="1" smtClean="0"/>
              <a:t>stripmine</a:t>
            </a:r>
            <a:r>
              <a:rPr lang="en-US" baseline="0" dirty="0" smtClean="0"/>
              <a:t> the eager and naive.  And they seem so “nice” while they do it.</a:t>
            </a:r>
            <a:endParaRPr lang="en-US" dirty="0" smtClean="0"/>
          </a:p>
          <a:p>
            <a:r>
              <a:rPr lang="en-US" dirty="0" smtClean="0"/>
              <a:t>	Don’t count your equity until</a:t>
            </a:r>
            <a:r>
              <a:rPr lang="en-US" baseline="0" dirty="0" smtClean="0"/>
              <a:t> the check clears.</a:t>
            </a:r>
            <a:endParaRPr lang="en-US" dirty="0" smtClean="0"/>
          </a:p>
          <a:p>
            <a:r>
              <a:rPr lang="en-US" dirty="0" smtClean="0"/>
              <a:t>Startup Lottery?</a:t>
            </a:r>
          </a:p>
          <a:p>
            <a:r>
              <a:rPr lang="en-US" dirty="0" smtClean="0"/>
              <a:t>	</a:t>
            </a:r>
            <a:r>
              <a:rPr lang="en-US" baseline="0" dirty="0" smtClean="0"/>
              <a:t>Know what you are doing</a:t>
            </a:r>
          </a:p>
          <a:p>
            <a:r>
              <a:rPr lang="en-US" baseline="0" dirty="0" smtClean="0"/>
              <a:t>	Don</a:t>
            </a:r>
            <a:r>
              <a:rPr lang="fr-FR" baseline="0" dirty="0" smtClean="0"/>
              <a:t>’</a:t>
            </a:r>
            <a:r>
              <a:rPr lang="en-US" baseline="0" dirty="0" smtClean="0"/>
              <a:t>t take a </a:t>
            </a:r>
            <a:r>
              <a:rPr lang="en-US" baseline="0" dirty="0" err="1" smtClean="0"/>
              <a:t>paycut</a:t>
            </a:r>
            <a:r>
              <a:rPr lang="en-US" baseline="0" dirty="0" smtClean="0"/>
              <a:t> unless you are getting REAL equity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12</a:t>
            </a:fld>
            <a:endParaRPr lang="en-GB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Skilled beats Smart</a:t>
            </a:r>
          </a:p>
          <a:p>
            <a:r>
              <a:rPr lang="en-US" dirty="0" smtClean="0"/>
              <a:t>Schedule time for learning.  Code for fun.</a:t>
            </a:r>
          </a:p>
          <a:p>
            <a:r>
              <a:rPr lang="en-US" dirty="0" smtClean="0"/>
              <a:t>Tech changes, keep up.</a:t>
            </a:r>
          </a:p>
          <a:p>
            <a:r>
              <a:rPr lang="en-US" baseline="0" dirty="0" smtClean="0"/>
              <a:t>Keep learning.  Keep growing.</a:t>
            </a:r>
          </a:p>
          <a:p>
            <a:r>
              <a:rPr lang="en-US" baseline="0" dirty="0" smtClean="0"/>
              <a:t>This is your life.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13</a:t>
            </a:fld>
            <a:endParaRPr lang="en-GB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14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HP is hiring.  hp.com/jobs</a:t>
            </a:r>
            <a:r>
              <a:rPr lang="en-US" baseline="0" dirty="0" smtClean="0"/>
              <a:t> </a:t>
            </a:r>
            <a:r>
              <a:rPr lang="en-US" dirty="0" smtClean="0"/>
              <a:t>However, I cannot juice</a:t>
            </a:r>
            <a:r>
              <a:rPr lang="en-US" baseline="0" dirty="0" smtClean="0"/>
              <a:t> your application</a:t>
            </a:r>
            <a:r>
              <a:rPr lang="en-US" dirty="0" smtClean="0"/>
              <a:t>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Happiness</a:t>
            </a:r>
            <a:r>
              <a:rPr lang="en-US" baseline="0" dirty="0" smtClean="0"/>
              <a:t> and success, and j</a:t>
            </a:r>
            <a:r>
              <a:rPr lang="en-US" dirty="0" smtClean="0"/>
              <a:t>obs and careers are not guaranteed.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is a syllabus,</a:t>
            </a:r>
            <a:r>
              <a:rPr lang="en-US" baseline="0" dirty="0" smtClean="0"/>
              <a:t> not a textbook.</a:t>
            </a: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 am not going to teach you here want you need to know,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 am going to tell you what you need to go learn.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Life is what happen when you make other plans. Make plans anyway.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First of all, it’s a JOB.  Salary, career, pays the bills, supports your life &amp; family.</a:t>
            </a:r>
          </a:p>
          <a:p>
            <a:r>
              <a:rPr lang="en-US" baseline="0" dirty="0" smtClean="0"/>
              <a:t>Has hard work, frustrations, coworkers, corporations.  But much better than most jobs.</a:t>
            </a:r>
          </a:p>
          <a:p>
            <a:r>
              <a:rPr lang="en-US" baseline="0" dirty="0" smtClean="0"/>
              <a:t>Intangible bennies:</a:t>
            </a:r>
          </a:p>
          <a:p>
            <a:r>
              <a:rPr lang="en-US" baseline="0" dirty="0" smtClean="0"/>
              <a:t>	your skills will be in demand, and more portable</a:t>
            </a:r>
          </a:p>
          <a:p>
            <a:r>
              <a:rPr lang="en-US" baseline="0" dirty="0" smtClean="0"/>
              <a:t>	you will feel better about your work and it’s meaningfulness</a:t>
            </a:r>
          </a:p>
          <a:p>
            <a:r>
              <a:rPr lang="en-US" baseline="0" dirty="0" smtClean="0"/>
              <a:t>	less subject to corporate whims, restructuring, layoffs, business failures</a:t>
            </a:r>
          </a:p>
          <a:p>
            <a:r>
              <a:rPr lang="en-US" baseline="0" dirty="0" smtClean="0"/>
              <a:t>	can stay with projects and peers longer than companies</a:t>
            </a:r>
          </a:p>
          <a:p>
            <a:r>
              <a:rPr lang="en-US" baseline="0" dirty="0" smtClean="0"/>
              <a:t>	tends towards distributed work</a:t>
            </a:r>
          </a:p>
          <a:p>
            <a:r>
              <a:rPr lang="en-US" baseline="0" dirty="0" smtClean="0"/>
              <a:t>	you probably don’t have to move to SF or NYC (unless you want to, then it makes it easier)</a:t>
            </a:r>
          </a:p>
          <a:p>
            <a:r>
              <a:rPr lang="en-US" baseline="0" dirty="0" smtClean="0"/>
              <a:t>	You will develop great professional peers and good friends</a:t>
            </a:r>
          </a:p>
          <a:p>
            <a:r>
              <a:rPr lang="en-US" baseline="0" dirty="0" smtClean="0"/>
              <a:t>Compare to working proprietary software </a:t>
            </a:r>
            <a:r>
              <a:rPr lang="en-US" baseline="0" dirty="0" err="1" smtClean="0"/>
              <a:t>dev</a:t>
            </a:r>
            <a:r>
              <a:rPr lang="en-US" baseline="0" dirty="0" smtClean="0"/>
              <a:t> in closed allocation shops, have to retrain from scratch when things change</a:t>
            </a:r>
          </a:p>
          <a:p>
            <a:r>
              <a:rPr lang="en-US" baseline="0" dirty="0" smtClean="0"/>
              <a:t>Open Source jobs are easier to get, by avoiding the “experience trap”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Learn how to write clearly.</a:t>
            </a:r>
          </a:p>
          <a:p>
            <a:r>
              <a:rPr lang="en-US" dirty="0" smtClean="0"/>
              <a:t>Learn</a:t>
            </a:r>
            <a:r>
              <a:rPr lang="en-US" baseline="0" dirty="0" smtClean="0"/>
              <a:t> how to speak. In meetings, at head of table, over podium, on a carpet.</a:t>
            </a:r>
            <a:endParaRPr lang="en-US" dirty="0" smtClean="0"/>
          </a:p>
          <a:p>
            <a:r>
              <a:rPr lang="en-US" dirty="0" smtClean="0"/>
              <a:t>Be reachable.  Public email address.</a:t>
            </a:r>
          </a:p>
          <a:p>
            <a:r>
              <a:rPr lang="en-US" dirty="0" smtClean="0"/>
              <a:t>Don’t be a</a:t>
            </a:r>
            <a:r>
              <a:rPr lang="en-US" baseline="0" dirty="0" smtClean="0"/>
              <a:t> jerk</a:t>
            </a:r>
            <a:r>
              <a:rPr lang="en-US" dirty="0" smtClean="0"/>
              <a:t>. Your reputation is hard to change.</a:t>
            </a:r>
          </a:p>
          <a:p>
            <a:r>
              <a:rPr lang="en-US" dirty="0" smtClean="0"/>
              <a:t>I’m going</a:t>
            </a:r>
            <a:r>
              <a:rPr lang="en-US" baseline="0" dirty="0" smtClean="0"/>
              <a:t> to repeat that.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Learn programming</a:t>
            </a:r>
          </a:p>
          <a:p>
            <a:r>
              <a:rPr lang="en-US" dirty="0" smtClean="0"/>
              <a:t>	I recommend Python and JavaScript to start</a:t>
            </a:r>
          </a:p>
          <a:p>
            <a:r>
              <a:rPr lang="en-US" dirty="0" smtClean="0"/>
              <a:t>	Don’t stop there. Don’t fear weirdness. </a:t>
            </a:r>
            <a:r>
              <a:rPr lang="en-US" dirty="0" err="1" smtClean="0"/>
              <a:t>Scala</a:t>
            </a:r>
            <a:r>
              <a:rPr lang="en-US" dirty="0" smtClean="0"/>
              <a:t>, </a:t>
            </a:r>
            <a:r>
              <a:rPr lang="en-US" dirty="0" err="1" smtClean="0"/>
              <a:t>Erlang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autotools</a:t>
            </a:r>
            <a:r>
              <a:rPr lang="en-US" baseline="0" dirty="0" smtClean="0"/>
              <a:t>, C/C++, …</a:t>
            </a:r>
            <a:endParaRPr lang="en-US" dirty="0" smtClean="0"/>
          </a:p>
          <a:p>
            <a:r>
              <a:rPr lang="en-US" dirty="0" smtClean="0"/>
              <a:t>Learn how to use a debugger. (Print statements are not debugging.)</a:t>
            </a:r>
          </a:p>
          <a:p>
            <a:r>
              <a:rPr lang="en-US" dirty="0" smtClean="0"/>
              <a:t>Know how to use </a:t>
            </a:r>
            <a:r>
              <a:rPr lang="en-US" dirty="0" err="1" smtClean="0"/>
              <a:t>Git</a:t>
            </a:r>
            <a:r>
              <a:rPr lang="en-US" dirty="0" smtClean="0"/>
              <a:t> &amp; </a:t>
            </a:r>
            <a:r>
              <a:rPr lang="en-US" dirty="0" err="1" smtClean="0"/>
              <a:t>GitHub</a:t>
            </a:r>
            <a:endParaRPr lang="en-US" dirty="0" smtClean="0"/>
          </a:p>
          <a:p>
            <a:r>
              <a:rPr lang="en-US" dirty="0" smtClean="0"/>
              <a:t>Learn how</a:t>
            </a:r>
            <a:r>
              <a:rPr lang="en-US" baseline="0" dirty="0" smtClean="0"/>
              <a:t> to “design to test”, and to use continuous integration. This is new stuff.</a:t>
            </a:r>
            <a:endParaRPr lang="en-US" dirty="0" smtClean="0"/>
          </a:p>
          <a:p>
            <a:r>
              <a:rPr lang="en-US" dirty="0" smtClean="0"/>
              <a:t>Keep learning</a:t>
            </a:r>
          </a:p>
          <a:p>
            <a:r>
              <a:rPr lang="en-US" dirty="0" smtClean="0"/>
              <a:t>	Languages, Frameworks, Patterns, </a:t>
            </a:r>
            <a:r>
              <a:rPr lang="en-US" dirty="0" err="1" smtClean="0"/>
              <a:t>Lifehacking</a:t>
            </a:r>
            <a:r>
              <a:rPr lang="en-US" dirty="0" smtClean="0"/>
              <a:t>, Getting Things</a:t>
            </a:r>
            <a:r>
              <a:rPr lang="en-US" baseline="0" dirty="0" smtClean="0"/>
              <a:t> Done</a:t>
            </a:r>
            <a:endParaRPr lang="en-US" dirty="0" smtClean="0"/>
          </a:p>
          <a:p>
            <a:r>
              <a:rPr lang="en-US" dirty="0" smtClean="0"/>
              <a:t>	Not just hard technical skills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 local people:</a:t>
            </a:r>
            <a:r>
              <a:rPr lang="en-US" baseline="0" dirty="0" smtClean="0"/>
              <a:t> </a:t>
            </a:r>
            <a:r>
              <a:rPr lang="en-US" dirty="0" err="1" smtClean="0"/>
              <a:t>Meetups</a:t>
            </a:r>
            <a:r>
              <a:rPr lang="en-US" dirty="0" smtClean="0"/>
              <a:t>, </a:t>
            </a:r>
            <a:r>
              <a:rPr lang="en-US" dirty="0" err="1" smtClean="0"/>
              <a:t>Hackerspaces</a:t>
            </a:r>
            <a:r>
              <a:rPr lang="en-US" dirty="0" smtClean="0"/>
              <a:t>, Schools</a:t>
            </a:r>
          </a:p>
          <a:p>
            <a:r>
              <a:rPr lang="en-US" dirty="0" smtClean="0"/>
              <a:t>Find remote people:</a:t>
            </a:r>
            <a:r>
              <a:rPr lang="en-US" baseline="0" dirty="0" smtClean="0"/>
              <a:t> </a:t>
            </a:r>
            <a:r>
              <a:rPr lang="en-US" dirty="0" smtClean="0"/>
              <a:t>Conferences, Internet, </a:t>
            </a:r>
            <a:r>
              <a:rPr lang="en-US" dirty="0" err="1" smtClean="0"/>
              <a:t>StackOverflow</a:t>
            </a:r>
            <a:r>
              <a:rPr lang="en-US" dirty="0" smtClean="0"/>
              <a:t>, </a:t>
            </a:r>
            <a:r>
              <a:rPr lang="en-US" baseline="0" dirty="0" smtClean="0"/>
              <a:t>the projects you work on</a:t>
            </a:r>
            <a:endParaRPr lang="en-US" dirty="0" smtClean="0"/>
          </a:p>
          <a:p>
            <a:r>
              <a:rPr lang="en-US" dirty="0" smtClean="0"/>
              <a:t>Don’t</a:t>
            </a:r>
            <a:r>
              <a:rPr lang="en-US" baseline="0" dirty="0" smtClean="0"/>
              <a:t> </a:t>
            </a:r>
            <a:r>
              <a:rPr lang="en-US" dirty="0" smtClean="0"/>
              <a:t>burn</a:t>
            </a:r>
            <a:r>
              <a:rPr lang="en-US" baseline="0" dirty="0" smtClean="0"/>
              <a:t> </a:t>
            </a:r>
            <a:r>
              <a:rPr lang="en-US" dirty="0" smtClean="0"/>
              <a:t>bridges.  The world is very small.</a:t>
            </a:r>
          </a:p>
          <a:p>
            <a:r>
              <a:rPr lang="en-US" dirty="0" smtClean="0"/>
              <a:t>Again, don’t be a jerk.</a:t>
            </a:r>
          </a:p>
          <a:p>
            <a:r>
              <a:rPr lang="en-US" dirty="0" smtClean="0"/>
              <a:t>Don’t be someone who people don’t want to work with.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 is the catch, you have to start doing the work before you get the</a:t>
            </a:r>
            <a:r>
              <a:rPr lang="en-US" baseline="0" dirty="0" smtClean="0"/>
              <a:t> job.</a:t>
            </a:r>
          </a:p>
          <a:p>
            <a:endParaRPr lang="en-US" dirty="0" smtClean="0"/>
          </a:p>
          <a:p>
            <a:r>
              <a:rPr lang="en-US" dirty="0" smtClean="0"/>
              <a:t>Find a project or two, and get involved.</a:t>
            </a:r>
          </a:p>
          <a:p>
            <a:r>
              <a:rPr lang="en-US" dirty="0" smtClean="0"/>
              <a:t>Fix bugs, merge them upstream</a:t>
            </a:r>
          </a:p>
          <a:p>
            <a:r>
              <a:rPr lang="en-US" dirty="0" smtClean="0"/>
              <a:t>Learn the process for your project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 questions on </a:t>
            </a:r>
            <a:r>
              <a:rPr lang="en-US" dirty="0" err="1" smtClean="0"/>
              <a:t>StackOverflow</a:t>
            </a:r>
            <a:r>
              <a:rPr lang="en-US" dirty="0" smtClean="0"/>
              <a:t>.</a:t>
            </a:r>
          </a:p>
          <a:p>
            <a:r>
              <a:rPr lang="en-US" dirty="0" smtClean="0"/>
              <a:t>Take larger and larger roles, as your skills and credibility grow.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7</a:t>
            </a:fld>
            <a:endParaRPr lang="en-GB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</a:t>
            </a:r>
            <a:r>
              <a:rPr lang="en-US" baseline="0" dirty="0" smtClean="0"/>
              <a:t> </a:t>
            </a:r>
            <a:r>
              <a:rPr lang="en-US" dirty="0" smtClean="0"/>
              <a:t>IRC.   (Other projects</a:t>
            </a:r>
            <a:r>
              <a:rPr lang="en-US" baseline="0" dirty="0" smtClean="0"/>
              <a:t> may have other systems, but IRC is the default)</a:t>
            </a:r>
            <a:endParaRPr lang="en-US" dirty="0" smtClean="0"/>
          </a:p>
          <a:p>
            <a:r>
              <a:rPr lang="en-US" dirty="0" smtClean="0"/>
              <a:t>Learn to use your bug</a:t>
            </a:r>
            <a:r>
              <a:rPr lang="en-US" baseline="0" dirty="0" smtClean="0"/>
              <a:t> tracker</a:t>
            </a:r>
          </a:p>
          <a:p>
            <a:r>
              <a:rPr lang="en-US" baseline="0" dirty="0" smtClean="0"/>
              <a:t>Learn how to collaborate with </a:t>
            </a:r>
            <a:r>
              <a:rPr lang="en-US" baseline="0" dirty="0" err="1" smtClean="0"/>
              <a:t>Git</a:t>
            </a:r>
            <a:r>
              <a:rPr lang="en-US" baseline="0" dirty="0" smtClean="0"/>
              <a:t>. More than just checkout, </a:t>
            </a:r>
            <a:r>
              <a:rPr lang="en-US" baseline="0" dirty="0" err="1" smtClean="0"/>
              <a:t>checkin</a:t>
            </a:r>
            <a:r>
              <a:rPr lang="en-US" baseline="0" dirty="0" smtClean="0"/>
              <a:t>, merge.</a:t>
            </a:r>
            <a:endParaRPr lang="en-US" dirty="0" smtClean="0"/>
          </a:p>
          <a:p>
            <a:r>
              <a:rPr lang="en-US" dirty="0" smtClean="0"/>
              <a:t>Code review</a:t>
            </a:r>
            <a:r>
              <a:rPr lang="en-US" baseline="0" dirty="0" smtClean="0"/>
              <a:t> &amp; </a:t>
            </a:r>
            <a:r>
              <a:rPr lang="en-US" dirty="0" smtClean="0"/>
              <a:t>Pair programming</a:t>
            </a:r>
          </a:p>
          <a:p>
            <a:r>
              <a:rPr lang="en-US" dirty="0" smtClean="0"/>
              <a:t>	If you are really smart this will be very uncomfortable, do it anyway.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8</a:t>
            </a:fld>
            <a:endParaRPr lang="en-GB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</a:t>
            </a:r>
            <a:r>
              <a:rPr lang="en-US" baseline="0" dirty="0" smtClean="0"/>
              <a:t> are doing two things: growing your skills, and showing you have the skills</a:t>
            </a:r>
          </a:p>
          <a:p>
            <a:endParaRPr lang="en-US" dirty="0" smtClean="0"/>
          </a:p>
          <a:p>
            <a:r>
              <a:rPr lang="en-US" dirty="0" smtClean="0"/>
              <a:t>Portfolio v Resume</a:t>
            </a:r>
          </a:p>
          <a:p>
            <a:r>
              <a:rPr lang="en-US" dirty="0" smtClean="0"/>
              <a:t>LinkedIn</a:t>
            </a:r>
            <a:r>
              <a:rPr lang="en-US" baseline="0" dirty="0" smtClean="0"/>
              <a:t> &amp; </a:t>
            </a:r>
            <a:r>
              <a:rPr lang="en-US" dirty="0" smtClean="0"/>
              <a:t>Social Media.  (Less</a:t>
            </a:r>
            <a:r>
              <a:rPr lang="en-US" baseline="0" dirty="0" smtClean="0"/>
              <a:t> necessary at upper echelons)</a:t>
            </a:r>
            <a:endParaRPr lang="en-US" dirty="0" smtClean="0"/>
          </a:p>
          <a:p>
            <a:r>
              <a:rPr lang="en-US" dirty="0" smtClean="0"/>
              <a:t>Accessible email address!</a:t>
            </a:r>
          </a:p>
          <a:p>
            <a:r>
              <a:rPr lang="en-US" dirty="0" smtClean="0"/>
              <a:t>(This doesn’t mean you have to make</a:t>
            </a:r>
            <a:r>
              <a:rPr lang="en-US" baseline="0" dirty="0" smtClean="0"/>
              <a:t> your private life and family members publically discoverable)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9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4" y="2036820"/>
            <a:ext cx="6858000" cy="1206484"/>
          </a:xfrm>
        </p:spPr>
        <p:txBody>
          <a:bodyPr anchor="b"/>
          <a:lstStyle>
            <a:lvl1pPr>
              <a:lnSpc>
                <a:spcPct val="90000"/>
              </a:lnSpc>
              <a:defRPr sz="4600" spc="-1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4" y="3316628"/>
            <a:ext cx="6858000" cy="914400"/>
          </a:xfrm>
        </p:spPr>
        <p:txBody>
          <a:bodyPr/>
          <a:lstStyle>
            <a:lvl1pPr marL="0" indent="0" algn="l">
              <a:buNone/>
              <a:defRPr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2" name="Picture 1" descr="HP_Blue_RGB_150_LG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440" y="365760"/>
            <a:ext cx="1883664" cy="18836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age, sub titl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568827" y="1188000"/>
            <a:ext cx="3878263" cy="3222441"/>
          </a:xfrm>
        </p:spPr>
        <p:txBody>
          <a:bodyPr anchor="ctr"/>
          <a:lstStyle>
            <a:lvl1pPr algn="ctr"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29184" y="235063"/>
            <a:ext cx="8458200" cy="429768"/>
          </a:xfrm>
        </p:spPr>
        <p:txBody>
          <a:bodyPr/>
          <a:lstStyle>
            <a:lvl1pPr>
              <a:defRPr b="1" i="0">
                <a:solidFill>
                  <a:schemeClr val="bg1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188720"/>
            <a:ext cx="4011612" cy="3219768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4" y="751390"/>
            <a:ext cx="8460105" cy="276999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chemeClr val="bg1"/>
                </a:solidFill>
                <a:latin typeface="HP Simplified" pitchFamily="34" charset="0"/>
                <a:cs typeface="HP Simplifie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505198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title, sub title with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29184" y="235063"/>
            <a:ext cx="8460105" cy="42976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329184" y="1188720"/>
            <a:ext cx="2523744" cy="3222624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7"/>
          </p:nvPr>
        </p:nvSpPr>
        <p:spPr>
          <a:xfrm>
            <a:off x="3124486" y="1188720"/>
            <a:ext cx="2523744" cy="3222625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5919788" y="1188720"/>
            <a:ext cx="2527300" cy="3222624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4" y="751390"/>
            <a:ext cx="8460105" cy="276999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chemeClr val="bg1"/>
                </a:solidFill>
                <a:latin typeface="HP Simplified" pitchFamily="34" charset="0"/>
                <a:cs typeface="HP Simplifie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7351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Whit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4" y="2036820"/>
            <a:ext cx="6858000" cy="1206484"/>
          </a:xfrm>
        </p:spPr>
        <p:txBody>
          <a:bodyPr anchor="b"/>
          <a:lstStyle>
            <a:lvl1pPr>
              <a:lnSpc>
                <a:spcPct val="90000"/>
              </a:lnSpc>
              <a:defRPr sz="4600" spc="-100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4" y="3316628"/>
            <a:ext cx="6858000" cy="914400"/>
          </a:xfrm>
        </p:spPr>
        <p:txBody>
          <a:bodyPr/>
          <a:lstStyle>
            <a:lvl1pPr marL="0" indent="0" algn="l">
              <a:buNone/>
              <a:defRPr b="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2" name="Picture 1" descr="HP_Blue_RGB_150_L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440" y="365760"/>
            <a:ext cx="1883664" cy="188366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9184" y="4758803"/>
            <a:ext cx="8012545" cy="2286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 smtClean="0">
                <a:solidFill>
                  <a:srgbClr val="B9B8BB"/>
                </a:solidFill>
                <a:latin typeface="+mn-lt"/>
                <a:cs typeface="HP Simplified"/>
              </a:rPr>
              <a:t>© Copyright 2014 Hewlett-Packard Development Company, L.P.  The information contained herein is subject to change without notice.</a:t>
            </a:r>
            <a:endParaRPr lang="en-US" sz="700" b="0" i="0" dirty="0" smtClean="0">
              <a:solidFill>
                <a:srgbClr val="B9B8BB"/>
              </a:solidFill>
              <a:latin typeface="HP Simplified"/>
              <a:cs typeface="HP Simplified"/>
            </a:endParaRPr>
          </a:p>
        </p:txBody>
      </p:sp>
      <p:pic>
        <p:nvPicPr>
          <p:cNvPr id="7" name="Picture 6" descr="HP_Blue_RGB_150_LG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440" y="365760"/>
            <a:ext cx="1883664" cy="18836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ue title slide 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4" y="2036820"/>
            <a:ext cx="6858000" cy="1206484"/>
          </a:xfrm>
        </p:spPr>
        <p:txBody>
          <a:bodyPr anchor="b"/>
          <a:lstStyle>
            <a:lvl1pPr>
              <a:lnSpc>
                <a:spcPct val="90000"/>
              </a:lnSpc>
              <a:defRPr sz="4600" spc="-1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4" y="3316628"/>
            <a:ext cx="6858000" cy="914400"/>
          </a:xfrm>
        </p:spPr>
        <p:txBody>
          <a:bodyPr/>
          <a:lstStyle>
            <a:lvl1pPr marL="0" indent="0" algn="l">
              <a:buNone/>
              <a:defRPr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2" name="Picture 1" descr="HP_White_RGB_150_L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440" y="365760"/>
            <a:ext cx="1883664" cy="188366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9184" y="4758803"/>
            <a:ext cx="8012545" cy="2286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 smtClean="0">
                <a:solidFill>
                  <a:schemeClr val="bg1"/>
                </a:solidFill>
                <a:latin typeface="+mn-lt"/>
                <a:cs typeface="HP Simplified"/>
              </a:rPr>
              <a:t>© Copyright 2014 Hewlett-Packard Development Company, L.P.  The information contained herein is subject to change without notice.</a:t>
            </a:r>
            <a:endParaRPr lang="en-US" sz="700" b="0" i="0" dirty="0" smtClean="0">
              <a:solidFill>
                <a:schemeClr val="bg1"/>
              </a:solidFill>
              <a:latin typeface="HP Simplified"/>
              <a:cs typeface="HP Simplified"/>
            </a:endParaRPr>
          </a:p>
        </p:txBody>
      </p:sp>
      <p:pic>
        <p:nvPicPr>
          <p:cNvPr id="7" name="Picture 6" descr="HP_White_RGB_150_LG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440" y="365760"/>
            <a:ext cx="1883664" cy="1883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755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Blue divider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4" y="238328"/>
            <a:ext cx="7222352" cy="2006703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>
              <a:lnSpc>
                <a:spcPct val="90000"/>
              </a:lnSpc>
              <a:defRPr sz="4000" b="1" i="0" spc="-100" baseline="0">
                <a:solidFill>
                  <a:schemeClr val="bg1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</a:t>
            </a:r>
            <a:br>
              <a:rPr lang="en-US" noProof="0" dirty="0" smtClean="0"/>
            </a:br>
            <a:r>
              <a:rPr lang="en-US" noProof="0" dirty="0" smtClean="0"/>
              <a:t>master </a:t>
            </a:r>
            <a:br>
              <a:rPr lang="en-US" noProof="0" dirty="0" smtClean="0"/>
            </a:br>
            <a:r>
              <a:rPr lang="en-US" noProof="0" dirty="0" smtClean="0"/>
              <a:t>title style</a:t>
            </a:r>
            <a:endParaRPr lang="en-US" noProof="0" dirty="0"/>
          </a:p>
        </p:txBody>
      </p:sp>
      <p:pic>
        <p:nvPicPr>
          <p:cNvPr id="7" name="Picture 6" descr="HP_White_RGB_150_S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05214" y="4535424"/>
            <a:ext cx="365736" cy="3657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9184" y="4758803"/>
            <a:ext cx="8012545" cy="2286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 smtClean="0">
                <a:solidFill>
                  <a:schemeClr val="bg1"/>
                </a:solidFill>
                <a:latin typeface="+mn-lt"/>
                <a:cs typeface="HP Simplified"/>
              </a:rPr>
              <a:t>© Copyright 2014 Hewlett-Packard Development Company, L.P.  The information contained herein is subject to change without notice.</a:t>
            </a:r>
            <a:endParaRPr lang="en-US" sz="700" b="0" i="0" dirty="0" smtClean="0">
              <a:solidFill>
                <a:schemeClr val="bg1"/>
              </a:solidFill>
              <a:latin typeface="HP Simplified"/>
              <a:cs typeface="HP Simplified"/>
            </a:endParaRPr>
          </a:p>
        </p:txBody>
      </p:sp>
      <p:pic>
        <p:nvPicPr>
          <p:cNvPr id="5" name="Picture 4" descr="HP_White_RGB_150_SM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05214" y="4535424"/>
            <a:ext cx="365736" cy="365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338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White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P_Blue_RGB_150_S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920" y="4535424"/>
            <a:ext cx="365760" cy="365760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4" y="237744"/>
            <a:ext cx="7222352" cy="2006703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>
              <a:lnSpc>
                <a:spcPct val="90000"/>
              </a:lnSpc>
              <a:defRPr sz="4000" b="1" i="0" spc="-100">
                <a:solidFill>
                  <a:schemeClr val="tx1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</a:t>
            </a:r>
            <a:br>
              <a:rPr lang="en-US" noProof="0" dirty="0" smtClean="0"/>
            </a:br>
            <a:r>
              <a:rPr lang="en-US" noProof="0" dirty="0" smtClean="0"/>
              <a:t>master </a:t>
            </a:r>
            <a:br>
              <a:rPr lang="en-US" noProof="0" dirty="0" smtClean="0"/>
            </a:br>
            <a:r>
              <a:rPr lang="en-US" noProof="0" dirty="0" smtClean="0"/>
              <a:t>title style</a:t>
            </a:r>
            <a:endParaRPr lang="en-US" noProof="0" dirty="0"/>
          </a:p>
        </p:txBody>
      </p:sp>
      <p:sp>
        <p:nvSpPr>
          <p:cNvPr id="6" name="TextBox 5"/>
          <p:cNvSpPr txBox="1"/>
          <p:nvPr/>
        </p:nvSpPr>
        <p:spPr>
          <a:xfrm>
            <a:off x="329184" y="4758803"/>
            <a:ext cx="8012545" cy="2286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 smtClean="0">
                <a:solidFill>
                  <a:schemeClr val="accent5"/>
                </a:solidFill>
                <a:latin typeface="+mn-lt"/>
                <a:cs typeface="HP Simplified"/>
              </a:rPr>
              <a:t>© Copyright 2014 Hewlett-Packard Development Company, L.P.  The information contained herein is subject to change without notice.</a:t>
            </a:r>
            <a:endParaRPr lang="en-US" sz="700" b="0" i="0" dirty="0" smtClean="0">
              <a:solidFill>
                <a:schemeClr val="accent5"/>
              </a:solidFill>
              <a:latin typeface="HP Simplified"/>
              <a:cs typeface="HP Simplified"/>
            </a:endParaRPr>
          </a:p>
        </p:txBody>
      </p:sp>
      <p:pic>
        <p:nvPicPr>
          <p:cNvPr id="7" name="Picture 6" descr="HP_Blue_RGB_150_SM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920" y="4535424"/>
            <a:ext cx="365760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790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ue quote slide with subtit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4" y="240919"/>
            <a:ext cx="7222352" cy="2006703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defRPr lang="en-US" sz="4000" b="1" i="0" kern="1200" spc="-100" noProof="0" dirty="0">
                <a:solidFill>
                  <a:schemeClr val="bg1"/>
                </a:solidFill>
                <a:latin typeface="HP Simplified" pitchFamily="34" charset="0"/>
                <a:ea typeface="+mj-ea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</a:t>
            </a:r>
            <a:br>
              <a:rPr lang="en-US" noProof="0" dirty="0" smtClean="0"/>
            </a:br>
            <a:r>
              <a:rPr lang="en-US" noProof="0" dirty="0" smtClean="0"/>
              <a:t>master </a:t>
            </a:r>
            <a:br>
              <a:rPr lang="en-US" noProof="0" dirty="0" smtClean="0"/>
            </a:br>
            <a:r>
              <a:rPr lang="en-US" noProof="0" dirty="0" smtClean="0"/>
              <a:t>title style</a:t>
            </a:r>
            <a:endParaRPr lang="en-US" noProof="0" dirty="0"/>
          </a:p>
        </p:txBody>
      </p:sp>
      <p:pic>
        <p:nvPicPr>
          <p:cNvPr id="7" name="Picture 6" descr="HP_White_RGB_150_S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05214" y="4535424"/>
            <a:ext cx="365736" cy="3657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9184" y="4758803"/>
            <a:ext cx="8012545" cy="2286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 smtClean="0">
                <a:solidFill>
                  <a:schemeClr val="bg1"/>
                </a:solidFill>
                <a:latin typeface="+mn-lt"/>
                <a:cs typeface="HP Simplified"/>
              </a:rPr>
              <a:t>© Copyright 2014 Hewlett-Packard Development Company, L.P.  The information contained herein is subject to change without notice.</a:t>
            </a:r>
            <a:endParaRPr lang="en-US" sz="700" b="0" i="0" dirty="0" smtClean="0">
              <a:solidFill>
                <a:schemeClr val="bg1"/>
              </a:solidFill>
              <a:latin typeface="HP Simplified"/>
              <a:cs typeface="HP Simplified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25269" y="3305361"/>
            <a:ext cx="5148072" cy="64922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rgbClr val="FFFFFF"/>
                </a:solidFill>
                <a:latin typeface="+mn-lt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  <p:pic>
        <p:nvPicPr>
          <p:cNvPr id="8" name="Picture 7" descr="HP_White_RGB_150_SM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05214" y="4535424"/>
            <a:ext cx="365736" cy="365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8485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31470" y="235064"/>
            <a:ext cx="8117206" cy="430887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2525205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with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31470" y="235064"/>
            <a:ext cx="8117206" cy="430887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188720"/>
            <a:ext cx="8117904" cy="3219768"/>
          </a:xfrm>
        </p:spPr>
        <p:txBody>
          <a:bodyPr wrap="square">
            <a:noAutofit/>
          </a:bodyPr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21419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 title with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31470" y="751390"/>
            <a:ext cx="8117206" cy="276999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31470" y="235064"/>
            <a:ext cx="8117206" cy="430887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188721"/>
            <a:ext cx="8119872" cy="3228975"/>
          </a:xfrm>
        </p:spPr>
        <p:txBody>
          <a:bodyPr wrap="square">
            <a:noAutofit/>
          </a:bodyPr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70999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title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4" y="2036820"/>
            <a:ext cx="6858000" cy="1206484"/>
          </a:xfrm>
        </p:spPr>
        <p:txBody>
          <a:bodyPr anchor="b"/>
          <a:lstStyle>
            <a:lvl1pPr>
              <a:lnSpc>
                <a:spcPct val="90000"/>
              </a:lnSpc>
              <a:defRPr sz="4600" spc="-1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4" y="3316628"/>
            <a:ext cx="6858000" cy="914400"/>
          </a:xfrm>
        </p:spPr>
        <p:txBody>
          <a:bodyPr/>
          <a:lstStyle>
            <a:lvl1pPr marL="0" indent="0" algn="l">
              <a:buNone/>
              <a:defRPr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2" name="Picture 1" descr="HP_White_RGB_150_LG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440" y="365760"/>
            <a:ext cx="1883664" cy="1883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755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 title with bullet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31470" y="751390"/>
            <a:ext cx="8117206" cy="276999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31470" y="235064"/>
            <a:ext cx="8117206" cy="430887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188721"/>
            <a:ext cx="8119872" cy="3228975"/>
          </a:xfrm>
        </p:spPr>
        <p:txBody>
          <a:bodyPr wrap="square">
            <a:noAutofit/>
          </a:bodyPr>
          <a:lstStyle>
            <a:lvl1pPr marL="171450" indent="-171450">
              <a:buFont typeface="HP Simplified" pitchFamily="34" charset="0"/>
              <a:buChar char="•"/>
              <a:defRPr sz="1400" b="0">
                <a:solidFill>
                  <a:schemeClr val="tx1"/>
                </a:solidFill>
              </a:defRPr>
            </a:lvl1pPr>
            <a:lvl2pPr marL="342900" indent="-171450">
              <a:buSzPct val="80000"/>
              <a:buFont typeface="HP Simplified" pitchFamily="34" charset="0"/>
              <a:buChar char="–"/>
              <a:defRPr sz="1400">
                <a:solidFill>
                  <a:srgbClr val="000000"/>
                </a:solidFill>
              </a:defRPr>
            </a:lvl2pPr>
            <a:lvl3pPr marL="512763" indent="-169863">
              <a:defRPr sz="1400">
                <a:solidFill>
                  <a:srgbClr val="000000"/>
                </a:solidFill>
              </a:defRPr>
            </a:lvl3pPr>
            <a:lvl4pPr marL="690563" indent="-180975">
              <a:defRPr sz="1400">
                <a:solidFill>
                  <a:srgbClr val="000000"/>
                </a:solidFill>
              </a:defRPr>
            </a:lvl4pPr>
            <a:lvl5pPr marL="833438" indent="-150813">
              <a:defRPr sz="14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70999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with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 bwMode="black">
          <a:xfrm>
            <a:off x="331470" y="235064"/>
            <a:ext cx="8117206" cy="430887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 anchor="t" anchorCtr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6"/>
          </p:nvPr>
        </p:nvSpPr>
        <p:spPr>
          <a:xfrm>
            <a:off x="332330" y="1188720"/>
            <a:ext cx="4030662" cy="3219769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/>
          </p:nvPr>
        </p:nvSpPr>
        <p:spPr>
          <a:xfrm>
            <a:off x="4568825" y="1185864"/>
            <a:ext cx="3878264" cy="3222624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75755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 title with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 bwMode="black">
          <a:xfrm>
            <a:off x="331471" y="235063"/>
            <a:ext cx="8460105" cy="430887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 anchor="t" anchorCtr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6"/>
          </p:nvPr>
        </p:nvSpPr>
        <p:spPr>
          <a:xfrm>
            <a:off x="332330" y="1188720"/>
            <a:ext cx="4030662" cy="3219769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/>
          </p:nvPr>
        </p:nvSpPr>
        <p:spPr>
          <a:xfrm>
            <a:off x="4568825" y="1185864"/>
            <a:ext cx="3878264" cy="3222624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31471" y="751390"/>
            <a:ext cx="8460105" cy="276999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84705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Half-page text with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568827" y="1188721"/>
            <a:ext cx="3878263" cy="3219794"/>
          </a:xfrm>
        </p:spPr>
        <p:txBody>
          <a:bodyPr anchor="ctr"/>
          <a:lstStyle>
            <a:lvl1pPr algn="ctr"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31469" y="235063"/>
            <a:ext cx="8458200" cy="429768"/>
          </a:xfrm>
        </p:spPr>
        <p:txBody>
          <a:bodyPr/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188720"/>
            <a:ext cx="4011612" cy="3219768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70999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f page, sub title with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568827" y="1186047"/>
            <a:ext cx="3878263" cy="3222441"/>
          </a:xfrm>
        </p:spPr>
        <p:txBody>
          <a:bodyPr anchor="ctr"/>
          <a:lstStyle>
            <a:lvl1pPr algn="ctr"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31469" y="235063"/>
            <a:ext cx="8458200" cy="429768"/>
          </a:xfrm>
        </p:spPr>
        <p:txBody>
          <a:bodyPr/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188720"/>
            <a:ext cx="4011612" cy="3219768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31471" y="751390"/>
            <a:ext cx="8460105" cy="276999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505198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title with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31472" y="235063"/>
            <a:ext cx="8460105" cy="429768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329184" y="1189039"/>
            <a:ext cx="2523744" cy="3222624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7"/>
          </p:nvPr>
        </p:nvSpPr>
        <p:spPr>
          <a:xfrm>
            <a:off x="3124486" y="1189039"/>
            <a:ext cx="2523744" cy="3222625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5919788" y="1189039"/>
            <a:ext cx="2527300" cy="3222624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6930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title, sub title with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31472" y="235063"/>
            <a:ext cx="8460105" cy="429768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329184" y="1189039"/>
            <a:ext cx="2523744" cy="3222624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7"/>
          </p:nvPr>
        </p:nvSpPr>
        <p:spPr>
          <a:xfrm>
            <a:off x="3124486" y="1189039"/>
            <a:ext cx="2523744" cy="3222625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5919788" y="1189039"/>
            <a:ext cx="2527300" cy="3222624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31471" y="751390"/>
            <a:ext cx="8460105" cy="276999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7351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ue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4" y="238328"/>
            <a:ext cx="7222352" cy="2006703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>
              <a:lnSpc>
                <a:spcPct val="90000"/>
              </a:lnSpc>
              <a:defRPr sz="4000" b="1" i="0" spc="-100" baseline="0">
                <a:solidFill>
                  <a:schemeClr val="bg1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</a:t>
            </a:r>
            <a:br>
              <a:rPr lang="en-US" noProof="0" dirty="0" smtClean="0"/>
            </a:br>
            <a:r>
              <a:rPr lang="en-US" noProof="0" dirty="0" smtClean="0"/>
              <a:t>master </a:t>
            </a:r>
            <a:br>
              <a:rPr lang="en-US" noProof="0" dirty="0" smtClean="0"/>
            </a:br>
            <a:r>
              <a:rPr lang="en-US" noProof="0" dirty="0" smtClean="0"/>
              <a:t>title style</a:t>
            </a:r>
            <a:endParaRPr lang="en-US" noProof="0" dirty="0"/>
          </a:p>
        </p:txBody>
      </p:sp>
      <p:pic>
        <p:nvPicPr>
          <p:cNvPr id="7" name="Picture 6" descr="HP_White_RGB_150_SM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05214" y="4535424"/>
            <a:ext cx="365736" cy="365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338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P_Blue_RGB_150_SM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920" y="4535424"/>
            <a:ext cx="365760" cy="365760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4" y="237744"/>
            <a:ext cx="7222352" cy="2006703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>
              <a:lnSpc>
                <a:spcPct val="90000"/>
              </a:lnSpc>
              <a:defRPr sz="4000" b="1" i="0" spc="-100">
                <a:solidFill>
                  <a:schemeClr val="bg1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</a:t>
            </a:r>
            <a:br>
              <a:rPr lang="en-US" noProof="0" dirty="0" smtClean="0"/>
            </a:br>
            <a:r>
              <a:rPr lang="en-US" noProof="0" dirty="0" smtClean="0"/>
              <a:t>master </a:t>
            </a:r>
            <a:br>
              <a:rPr lang="en-US" noProof="0" dirty="0" smtClean="0"/>
            </a:br>
            <a:r>
              <a:rPr lang="en-US" noProof="0" dirty="0" smtClean="0"/>
              <a:t>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74790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quote slide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4" y="240919"/>
            <a:ext cx="7222352" cy="2006703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defRPr lang="en-US" sz="4000" b="1" i="0" kern="1200" spc="-100" noProof="0" dirty="0">
                <a:solidFill>
                  <a:schemeClr val="bg1"/>
                </a:solidFill>
                <a:latin typeface="HP Simplified" pitchFamily="34" charset="0"/>
                <a:ea typeface="+mj-ea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</a:t>
            </a:r>
            <a:br>
              <a:rPr lang="en-US" noProof="0" dirty="0" smtClean="0"/>
            </a:br>
            <a:r>
              <a:rPr lang="en-US" noProof="0" dirty="0" smtClean="0"/>
              <a:t>master </a:t>
            </a:r>
            <a:br>
              <a:rPr lang="en-US" noProof="0" dirty="0" smtClean="0"/>
            </a:br>
            <a:r>
              <a:rPr lang="en-US" noProof="0" dirty="0" smtClean="0"/>
              <a:t>title style</a:t>
            </a:r>
            <a:endParaRPr lang="en-US" noProof="0" dirty="0"/>
          </a:p>
        </p:txBody>
      </p:sp>
      <p:pic>
        <p:nvPicPr>
          <p:cNvPr id="7" name="Picture 6" descr="HP_White_RGB_150_SM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05214" y="4535424"/>
            <a:ext cx="365736" cy="365736"/>
          </a:xfrm>
          <a:prstGeom prst="rect">
            <a:avLst/>
          </a:prstGeom>
        </p:spPr>
      </p:pic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25269" y="3305361"/>
            <a:ext cx="5148072" cy="64922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rgbClr val="FFFFFF"/>
                </a:solidFill>
                <a:latin typeface="+mn-lt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588485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29184" y="235064"/>
            <a:ext cx="8117206" cy="430887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chemeClr val="bg1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252520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 titl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4" y="751390"/>
            <a:ext cx="8117206" cy="276999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29184" y="235064"/>
            <a:ext cx="8117206" cy="430887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chemeClr val="bg1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188721"/>
            <a:ext cx="8119872" cy="3228975"/>
          </a:xfrm>
        </p:spPr>
        <p:txBody>
          <a:bodyPr wrap="square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70999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 title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4" y="751390"/>
            <a:ext cx="8117206" cy="276999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chemeClr val="bg1"/>
                </a:solidFill>
                <a:latin typeface="HP Simplified" pitchFamily="34" charset="0"/>
                <a:cs typeface="HP Simplifie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29184" y="235064"/>
            <a:ext cx="8117206" cy="430887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chemeClr val="bg1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188721"/>
            <a:ext cx="8119872" cy="3228975"/>
          </a:xfrm>
        </p:spPr>
        <p:txBody>
          <a:bodyPr wrap="square">
            <a:noAutofit/>
          </a:bodyPr>
          <a:lstStyle>
            <a:lvl1pPr marL="171450" indent="-171450">
              <a:buFont typeface="HP Simplified" pitchFamily="34" charset="0"/>
              <a:buChar char="•"/>
              <a:defRPr sz="1400" b="0">
                <a:solidFill>
                  <a:schemeClr val="bg1"/>
                </a:solidFill>
              </a:defRPr>
            </a:lvl1pPr>
            <a:lvl2pPr marL="342900" indent="-171450">
              <a:buSzPct val="80000"/>
              <a:buFont typeface="HP Simplified" pitchFamily="34" charset="0"/>
              <a:buChar char="–"/>
              <a:defRPr sz="1400">
                <a:solidFill>
                  <a:schemeClr val="bg1"/>
                </a:solidFill>
              </a:defRPr>
            </a:lvl2pPr>
            <a:lvl3pPr marL="512763" indent="-169863">
              <a:defRPr sz="1400">
                <a:solidFill>
                  <a:schemeClr val="bg1"/>
                </a:solidFill>
              </a:defRPr>
            </a:lvl3pPr>
            <a:lvl4pPr marL="690563" indent="-180975">
              <a:defRPr sz="1400">
                <a:solidFill>
                  <a:schemeClr val="bg1"/>
                </a:solidFill>
              </a:defRPr>
            </a:lvl4pPr>
            <a:lvl5pPr marL="833438" indent="-150813"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70999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 title with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 bwMode="black">
          <a:xfrm>
            <a:off x="329184" y="235063"/>
            <a:ext cx="8460105" cy="430887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 anchor="t" anchorCtr="0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6"/>
          </p:nvPr>
        </p:nvSpPr>
        <p:spPr>
          <a:xfrm>
            <a:off x="329184" y="1188720"/>
            <a:ext cx="4030662" cy="3219769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/>
          </p:nvPr>
        </p:nvSpPr>
        <p:spPr>
          <a:xfrm>
            <a:off x="4568825" y="1188720"/>
            <a:ext cx="3878264" cy="3222624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4" y="751390"/>
            <a:ext cx="8460105" cy="276999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chemeClr val="bg1"/>
                </a:solidFill>
                <a:latin typeface="HP Simplified" pitchFamily="34" charset="0"/>
                <a:cs typeface="HP Simplifie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84705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329184" y="235064"/>
            <a:ext cx="8123236" cy="430887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 bwMode="black">
          <a:xfrm>
            <a:off x="329184" y="1188720"/>
            <a:ext cx="8119872" cy="321976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9" name="TextBox 8"/>
          <p:cNvSpPr txBox="1"/>
          <p:nvPr/>
        </p:nvSpPr>
        <p:spPr>
          <a:xfrm>
            <a:off x="444501" y="4758803"/>
            <a:ext cx="8012545" cy="228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 smtClean="0">
                <a:solidFill>
                  <a:srgbClr val="B9B8BB"/>
                </a:solidFill>
                <a:latin typeface="HP Simplified"/>
                <a:cs typeface="HP Simplified"/>
              </a:rPr>
              <a:t>© Copyright 2014 Hewlett-Packard Development Company, L.P. </a:t>
            </a:r>
            <a:r>
              <a:rPr lang="en-US" sz="700" b="0" i="0" baseline="0" dirty="0" smtClean="0">
                <a:solidFill>
                  <a:srgbClr val="B9B8BB"/>
                </a:solidFill>
                <a:latin typeface="HP Simplified"/>
                <a:cs typeface="HP Simplified"/>
              </a:rPr>
              <a:t> </a:t>
            </a:r>
            <a:r>
              <a:rPr lang="en-US" sz="700" b="0" i="0" dirty="0" smtClean="0">
                <a:solidFill>
                  <a:srgbClr val="B9B8BB"/>
                </a:solidFill>
                <a:latin typeface="HP Simplified"/>
                <a:cs typeface="HP Simplified"/>
              </a:rPr>
              <a:t>The information contained herein is subject to change without notice.</a:t>
            </a:r>
          </a:p>
        </p:txBody>
      </p:sp>
      <p:sp>
        <p:nvSpPr>
          <p:cNvPr id="8" name="TextBox 7"/>
          <p:cNvSpPr txBox="1"/>
          <p:nvPr/>
        </p:nvSpPr>
        <p:spPr bwMode="gray">
          <a:xfrm>
            <a:off x="329184" y="4788485"/>
            <a:ext cx="323009" cy="149332"/>
          </a:xfrm>
          <a:prstGeom prst="rect">
            <a:avLst/>
          </a:prstGeom>
        </p:spPr>
        <p:txBody>
          <a:bodyPr vert="horz" wrap="none" lIns="0" tIns="45720" rIns="91440" bIns="45720" rtlCol="0" anchor="ctr">
            <a:noAutofit/>
          </a:bodyPr>
          <a:lstStyle/>
          <a:p>
            <a:pPr marL="0" algn="l" defTabSz="914400" rtl="0" eaLnBrk="1" latinLnBrk="0" hangingPunct="1"/>
            <a:fld id="{6C5AF65D-6854-49AF-ABC5-48B5BA0EA842}" type="slidenum">
              <a:rPr lang="en-US" sz="700" b="0" i="0" kern="1200" smtClean="0">
                <a:solidFill>
                  <a:srgbClr val="B9B8BB"/>
                </a:solidFill>
                <a:latin typeface="HP Simplified"/>
                <a:ea typeface="+mn-ea"/>
                <a:cs typeface="HP Simplified"/>
              </a:rPr>
              <a:pPr marL="0" algn="l" defTabSz="914400" rtl="0" eaLnBrk="1" latinLnBrk="0" hangingPunct="1"/>
              <a:t>‹#›</a:t>
            </a:fld>
            <a:endParaRPr lang="en-US" sz="700" b="0" i="0" kern="1200" dirty="0" smtClean="0">
              <a:solidFill>
                <a:srgbClr val="B9B8BB"/>
              </a:solidFill>
              <a:latin typeface="HP Simplified"/>
              <a:ea typeface="+mn-ea"/>
              <a:cs typeface="HP Simplified"/>
            </a:endParaRPr>
          </a:p>
        </p:txBody>
      </p:sp>
      <p:pic>
        <p:nvPicPr>
          <p:cNvPr id="4" name="Picture 3" descr="HP_Blue_RGB_150_SM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920" y="4535424"/>
            <a:ext cx="365760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275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30" r:id="rId2"/>
    <p:sldLayoutId id="2147483819" r:id="rId3"/>
    <p:sldLayoutId id="2147483834" r:id="rId4"/>
    <p:sldLayoutId id="2147483833" r:id="rId5"/>
    <p:sldLayoutId id="2147483837" r:id="rId6"/>
    <p:sldLayoutId id="2147483809" r:id="rId7"/>
    <p:sldLayoutId id="2147483839" r:id="rId8"/>
    <p:sldLayoutId id="2147483823" r:id="rId9"/>
    <p:sldLayoutId id="2147483824" r:id="rId10"/>
    <p:sldLayoutId id="214748382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spcAft>
          <a:spcPts val="0"/>
        </a:spcAft>
        <a:buNone/>
        <a:defRPr lang="en-GB" sz="2800" b="1" i="0" kern="1200" dirty="0" smtClean="0">
          <a:solidFill>
            <a:schemeClr val="bg1"/>
          </a:solidFill>
          <a:latin typeface="HP Simplified" pitchFamily="34" charset="0"/>
          <a:ea typeface="+mj-ea"/>
          <a:cs typeface="HP Simplified" pitchFamily="34" charset="0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SzPct val="100000"/>
        <a:buFont typeface="Arial"/>
        <a:buNone/>
        <a:defRPr sz="1800" b="1" i="0" kern="1200">
          <a:solidFill>
            <a:schemeClr val="bg1"/>
          </a:solidFill>
          <a:latin typeface="HP Simplified" pitchFamily="34" charset="0"/>
          <a:ea typeface="+mn-ea"/>
          <a:cs typeface="HP Simplified" pitchFamily="34" charset="0"/>
        </a:defRPr>
      </a:lvl1pPr>
      <a:lvl2pPr marL="0" indent="0" algn="l" defTabSz="430213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SzPct val="100000"/>
        <a:buFont typeface="Lucida Grande"/>
        <a:buNone/>
        <a:defRPr sz="1600" b="0" i="0" kern="1200">
          <a:solidFill>
            <a:schemeClr val="bg1"/>
          </a:solidFill>
          <a:latin typeface="HP Simplified" pitchFamily="34" charset="0"/>
          <a:ea typeface="+mn-ea"/>
          <a:cs typeface="HP Simplified" pitchFamily="34" charset="0"/>
        </a:defRPr>
      </a:lvl2pPr>
      <a:lvl3pPr marL="169863" indent="-169863" algn="l" defTabSz="4572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HP Simplified" pitchFamily="34" charset="0"/>
        <a:buChar char="•"/>
        <a:defRPr sz="1400" b="0" i="0" kern="1200">
          <a:solidFill>
            <a:schemeClr val="bg1"/>
          </a:solidFill>
          <a:latin typeface="HP Simplified" pitchFamily="34" charset="0"/>
          <a:ea typeface="+mn-ea"/>
          <a:cs typeface="HP Simplified" pitchFamily="34" charset="0"/>
        </a:defRPr>
      </a:lvl3pPr>
      <a:lvl4pPr marL="341313" indent="-180975" algn="l" defTabSz="4572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SzPct val="80000"/>
        <a:buFont typeface="HP Simplified" pitchFamily="34" charset="0"/>
        <a:buChar char="–"/>
        <a:defRPr lang="en-US" sz="1400" b="0" i="0" kern="1200" dirty="0" smtClean="0">
          <a:solidFill>
            <a:schemeClr val="bg1"/>
          </a:solidFill>
          <a:latin typeface="HP Simplified" pitchFamily="34" charset="0"/>
          <a:ea typeface="+mn-ea"/>
          <a:cs typeface="HP Simplified" pitchFamily="34" charset="0"/>
        </a:defRPr>
      </a:lvl4pPr>
      <a:lvl5pPr marL="469900" indent="-150813" algn="l" defTabSz="4572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HP Simplified" pitchFamily="34" charset="0"/>
        <a:buChar char="•"/>
        <a:tabLst/>
        <a:defRPr sz="1400" b="0" i="0" kern="1200">
          <a:solidFill>
            <a:schemeClr val="bg1"/>
          </a:solidFill>
          <a:latin typeface="HP Simplified" pitchFamily="34" charset="0"/>
          <a:ea typeface="+mn-ea"/>
          <a:cs typeface="HP Simplified" pitchFamily="34" charset="0"/>
        </a:defRPr>
      </a:lvl5pPr>
      <a:lvl6pPr marL="2286000" indent="0" algn="l" defTabSz="457200" rtl="0" eaLnBrk="1" latinLnBrk="0" hangingPunct="1">
        <a:lnSpc>
          <a:spcPts val="2500"/>
        </a:lnSpc>
        <a:spcBef>
          <a:spcPct val="200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328614" y="235064"/>
            <a:ext cx="8123236" cy="430887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 bwMode="black">
          <a:xfrm>
            <a:off x="330200" y="1188720"/>
            <a:ext cx="8119872" cy="321976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9" name="TextBox 8"/>
          <p:cNvSpPr txBox="1"/>
          <p:nvPr/>
        </p:nvSpPr>
        <p:spPr>
          <a:xfrm>
            <a:off x="444501" y="4758803"/>
            <a:ext cx="8012545" cy="228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 smtClean="0">
                <a:solidFill>
                  <a:srgbClr val="B9B8BB"/>
                </a:solidFill>
                <a:latin typeface="+mn-lt"/>
                <a:cs typeface="HP Simplified"/>
              </a:rPr>
              <a:t>© Copyright 2014 Hewlett-Packard Development Company, L.P.  The information contained herein is subject to change without notice.</a:t>
            </a:r>
            <a:endParaRPr lang="en-US" sz="700" b="0" i="0" dirty="0" smtClean="0">
              <a:solidFill>
                <a:srgbClr val="B9B8BB"/>
              </a:solidFill>
              <a:latin typeface="HP Simplified"/>
              <a:cs typeface="HP Simplified"/>
            </a:endParaRPr>
          </a:p>
        </p:txBody>
      </p:sp>
      <p:sp>
        <p:nvSpPr>
          <p:cNvPr id="8" name="TextBox 7"/>
          <p:cNvSpPr txBox="1"/>
          <p:nvPr/>
        </p:nvSpPr>
        <p:spPr bwMode="gray">
          <a:xfrm>
            <a:off x="329184" y="4788485"/>
            <a:ext cx="323009" cy="149332"/>
          </a:xfrm>
          <a:prstGeom prst="rect">
            <a:avLst/>
          </a:prstGeom>
        </p:spPr>
        <p:txBody>
          <a:bodyPr vert="horz" wrap="none" lIns="0" tIns="45720" rIns="91440" bIns="45720" rtlCol="0" anchor="ctr">
            <a:noAutofit/>
          </a:bodyPr>
          <a:lstStyle/>
          <a:p>
            <a:pPr marL="0" algn="l" defTabSz="914400" rtl="0" eaLnBrk="1" latinLnBrk="0" hangingPunct="1"/>
            <a:fld id="{6C5AF65D-6854-49AF-ABC5-48B5BA0EA842}" type="slidenum">
              <a:rPr lang="en-US" sz="700" b="0" i="0" kern="1200" smtClean="0">
                <a:solidFill>
                  <a:srgbClr val="B9B8BB"/>
                </a:solidFill>
                <a:latin typeface="HP Simplified"/>
                <a:ea typeface="+mn-ea"/>
                <a:cs typeface="HP Simplified"/>
              </a:rPr>
              <a:pPr marL="0" algn="l" defTabSz="914400" rtl="0" eaLnBrk="1" latinLnBrk="0" hangingPunct="1"/>
              <a:t>‹#›</a:t>
            </a:fld>
            <a:endParaRPr lang="en-US" sz="700" b="0" i="0" kern="1200" dirty="0" smtClean="0">
              <a:solidFill>
                <a:srgbClr val="B9B8BB"/>
              </a:solidFill>
              <a:latin typeface="HP Simplified"/>
              <a:ea typeface="+mn-ea"/>
              <a:cs typeface="HP Simplified"/>
            </a:endParaRPr>
          </a:p>
        </p:txBody>
      </p:sp>
      <p:pic>
        <p:nvPicPr>
          <p:cNvPr id="4" name="Picture 3" descr="HP_Blue_RGB_150_SM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920" y="4535424"/>
            <a:ext cx="365760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275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  <p:sldLayoutId id="2147483853" r:id="rId13"/>
    <p:sldLayoutId id="2147483854" r:id="rId14"/>
    <p:sldLayoutId id="2147483855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spcAft>
          <a:spcPts val="0"/>
        </a:spcAft>
        <a:buNone/>
        <a:defRPr lang="en-GB" sz="2800" b="1" i="0" kern="1200" dirty="0" smtClean="0">
          <a:solidFill>
            <a:srgbClr val="000000"/>
          </a:solidFill>
          <a:latin typeface="HP Simplified" pitchFamily="34" charset="0"/>
          <a:ea typeface="+mj-ea"/>
          <a:cs typeface="HP Simplified" pitchFamily="34" charset="0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SzPct val="100000"/>
        <a:buFont typeface="Arial"/>
        <a:buNone/>
        <a:defRPr sz="1800" b="1" i="0" kern="1200">
          <a:solidFill>
            <a:schemeClr val="accent1"/>
          </a:solidFill>
          <a:latin typeface="HP Simplified" pitchFamily="34" charset="0"/>
          <a:ea typeface="+mn-ea"/>
          <a:cs typeface="HP Simplified" pitchFamily="34" charset="0"/>
        </a:defRPr>
      </a:lvl1pPr>
      <a:lvl2pPr marL="0" indent="0" algn="l" defTabSz="430213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SzPct val="100000"/>
        <a:buFont typeface="Arial"/>
        <a:buNone/>
        <a:defRPr sz="1600" b="0" i="0" kern="120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2pPr>
      <a:lvl3pPr marL="169863" indent="-169863" algn="l" defTabSz="4572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HP Simplified" pitchFamily="34" charset="0"/>
        <a:buChar char="•"/>
        <a:defRPr sz="1400" b="0" i="0" kern="120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3pPr>
      <a:lvl4pPr marL="341313" indent="-180975" algn="l" defTabSz="4572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SzPct val="80000"/>
        <a:buFont typeface="HP Simplified" pitchFamily="34" charset="0"/>
        <a:buChar char="–"/>
        <a:defRPr lang="en-US" sz="1400" b="0" i="0" kern="1200" dirty="0" smtClean="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4pPr>
      <a:lvl5pPr marL="469900" indent="-150813" algn="l" defTabSz="4572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HP Simplified" pitchFamily="34" charset="0"/>
        <a:buChar char="•"/>
        <a:tabLst/>
        <a:defRPr sz="1400" b="0" i="0" kern="120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5pPr>
      <a:lvl6pPr marL="2286000" indent="0" algn="l" defTabSz="457200" rtl="0" eaLnBrk="1" latinLnBrk="0" hangingPunct="1">
        <a:lnSpc>
          <a:spcPts val="2500"/>
        </a:lnSpc>
        <a:spcBef>
          <a:spcPct val="200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get one of those </a:t>
            </a:r>
            <a:r>
              <a:rPr lang="en-US" dirty="0"/>
              <a:t>o</a:t>
            </a:r>
            <a:r>
              <a:rPr lang="en-US" dirty="0" smtClean="0"/>
              <a:t>pen source jobs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b="0" dirty="0" smtClean="0"/>
              <a:t>Mark Atwood &lt;</a:t>
            </a:r>
            <a:r>
              <a:rPr lang="en-US" sz="3200" b="0" dirty="0" err="1" smtClean="0"/>
              <a:t>mark.atwood@hp.com</a:t>
            </a:r>
            <a:r>
              <a:rPr lang="en-US" sz="3200" b="0" dirty="0" smtClean="0"/>
              <a:t>&gt;</a:t>
            </a:r>
          </a:p>
          <a:p>
            <a:r>
              <a:rPr lang="en-US" sz="3200" dirty="0" smtClean="0"/>
              <a:t>Director, Open Source Engagement</a:t>
            </a:r>
            <a:endParaRPr lang="en-US" sz="32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9184" y="237744"/>
            <a:ext cx="7222352" cy="4326559"/>
          </a:xfrm>
        </p:spPr>
        <p:txBody>
          <a:bodyPr anchor="ctr" anchorCtr="0"/>
          <a:lstStyle/>
          <a:p>
            <a:pPr algn="ctr"/>
            <a:r>
              <a:rPr lang="en-US" dirty="0" smtClean="0"/>
              <a:t>Getting That Job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82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9184" y="237744"/>
            <a:ext cx="7222352" cy="4326559"/>
          </a:xfrm>
        </p:spPr>
        <p:txBody>
          <a:bodyPr anchor="ctr" anchorCtr="0"/>
          <a:lstStyle/>
          <a:p>
            <a:pPr algn="ctr"/>
            <a:r>
              <a:rPr lang="en-US" dirty="0" smtClean="0"/>
              <a:t>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16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9184" y="237744"/>
            <a:ext cx="7222352" cy="4326559"/>
          </a:xfrm>
        </p:spPr>
        <p:txBody>
          <a:bodyPr anchor="ctr" anchorCtr="0"/>
          <a:lstStyle/>
          <a:p>
            <a:pPr algn="ctr"/>
            <a:r>
              <a:rPr lang="en-US" dirty="0" smtClean="0"/>
              <a:t>Money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12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9184" y="237744"/>
            <a:ext cx="7222352" cy="4326559"/>
          </a:xfrm>
        </p:spPr>
        <p:txBody>
          <a:bodyPr anchor="ctr" anchorCtr="0"/>
          <a:lstStyle/>
          <a:p>
            <a:pPr algn="ctr"/>
            <a:r>
              <a:rPr lang="en-US" dirty="0" smtClean="0"/>
              <a:t>Keep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44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9184" y="237744"/>
            <a:ext cx="7222352" cy="4326559"/>
          </a:xfrm>
        </p:spPr>
        <p:txBody>
          <a:bodyPr anchor="ctr" anchorCtr="0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" name="Picture 1" descr="placescov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276" y="766104"/>
            <a:ext cx="2310758" cy="3200400"/>
          </a:xfrm>
          <a:prstGeom prst="rect">
            <a:avLst/>
          </a:prstGeom>
        </p:spPr>
      </p:pic>
      <p:pic>
        <p:nvPicPr>
          <p:cNvPr id="3" name="Picture 2" descr="gtdcover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1984" y="786267"/>
            <a:ext cx="2156060" cy="3200400"/>
          </a:xfrm>
          <a:prstGeom prst="rect">
            <a:avLst/>
          </a:prstGeom>
        </p:spPr>
      </p:pic>
      <p:pic>
        <p:nvPicPr>
          <p:cNvPr id="5" name="Picture 4" descr="failcover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1238" y="783490"/>
            <a:ext cx="2157373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3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b="0" dirty="0"/>
          </a:p>
        </p:txBody>
      </p:sp>
      <p:sp>
        <p:nvSpPr>
          <p:cNvPr id="4" name="Subtitle 5"/>
          <p:cNvSpPr txBox="1">
            <a:spLocks/>
          </p:cNvSpPr>
          <p:nvPr/>
        </p:nvSpPr>
        <p:spPr>
          <a:xfrm>
            <a:off x="329184" y="3316628"/>
            <a:ext cx="6858000" cy="914400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100000"/>
              <a:buFont typeface="Arial"/>
              <a:buNone/>
              <a:defRPr sz="1800" b="1" i="0" kern="1200">
                <a:solidFill>
                  <a:schemeClr val="bg1"/>
                </a:solidFill>
                <a:latin typeface="HP Simplified" pitchFamily="34" charset="0"/>
                <a:ea typeface="+mn-ea"/>
                <a:cs typeface="HP Simplified" pitchFamily="34" charset="0"/>
              </a:defRPr>
            </a:lvl1pPr>
            <a:lvl2pPr marL="0" indent="0" algn="l" defTabSz="43021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100000"/>
              <a:buFont typeface="Lucida Grande"/>
              <a:buNone/>
              <a:defRPr sz="1600" b="0" i="0" kern="1200">
                <a:solidFill>
                  <a:schemeClr val="bg1"/>
                </a:solidFill>
                <a:latin typeface="HP Simplified" pitchFamily="34" charset="0"/>
                <a:ea typeface="+mn-ea"/>
                <a:cs typeface="HP Simplified" pitchFamily="34" charset="0"/>
              </a:defRPr>
            </a:lvl2pPr>
            <a:lvl3pPr marL="169863" indent="-169863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HP Simplified" pitchFamily="34" charset="0"/>
              <a:buChar char="•"/>
              <a:defRPr sz="1400" b="0" i="0" kern="1200">
                <a:solidFill>
                  <a:schemeClr val="bg1"/>
                </a:solidFill>
                <a:latin typeface="HP Simplified" pitchFamily="34" charset="0"/>
                <a:ea typeface="+mn-ea"/>
                <a:cs typeface="HP Simplified" pitchFamily="34" charset="0"/>
              </a:defRPr>
            </a:lvl3pPr>
            <a:lvl4pPr marL="341313" indent="-180975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80000"/>
              <a:buFont typeface="HP Simplified" pitchFamily="34" charset="0"/>
              <a:buChar char="–"/>
              <a:defRPr lang="en-US" sz="1400" b="0" i="0" kern="1200" dirty="0" smtClean="0">
                <a:solidFill>
                  <a:schemeClr val="bg1"/>
                </a:solidFill>
                <a:latin typeface="HP Simplified" pitchFamily="34" charset="0"/>
                <a:ea typeface="+mn-ea"/>
                <a:cs typeface="HP Simplified" pitchFamily="34" charset="0"/>
              </a:defRPr>
            </a:lvl4pPr>
            <a:lvl5pPr marL="469900" indent="-150813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HP Simplified" pitchFamily="34" charset="0"/>
              <a:buChar char="•"/>
              <a:tabLst/>
              <a:defRPr sz="1400" b="0" i="0" kern="1200">
                <a:solidFill>
                  <a:schemeClr val="bg1"/>
                </a:solidFill>
                <a:latin typeface="HP Simplified" pitchFamily="34" charset="0"/>
                <a:ea typeface="+mn-ea"/>
                <a:cs typeface="HP Simplified" pitchFamily="34" charset="0"/>
              </a:defRPr>
            </a:lvl5pPr>
            <a:lvl6pPr marL="2286000" indent="0" algn="l" defTabSz="457200" rtl="0" eaLnBrk="1" latinLnBrk="0" hangingPunct="1">
              <a:lnSpc>
                <a:spcPts val="2500"/>
              </a:lnSpc>
              <a:spcBef>
                <a:spcPct val="200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0" dirty="0" smtClean="0"/>
              <a:t>Mark Atwood &lt;</a:t>
            </a:r>
            <a:r>
              <a:rPr lang="en-US" sz="3200" b="0" dirty="0" err="1" smtClean="0"/>
              <a:t>mark.atwood@hp.com</a:t>
            </a:r>
            <a:r>
              <a:rPr lang="en-US" sz="3200" b="0" dirty="0" smtClean="0"/>
              <a:t>&gt;</a:t>
            </a:r>
          </a:p>
          <a:p>
            <a:r>
              <a:rPr lang="en-US" sz="3200" b="0" dirty="0" smtClean="0"/>
              <a:t>Director, Open Source Engagement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black">
          <a:xfrm>
            <a:off x="2590254" y="1653177"/>
            <a:ext cx="5113681" cy="1298673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 anchor="t" anchorCtr="0">
            <a:noAutofit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defRPr lang="en-GB" sz="4000" b="1" i="0" kern="1200" spc="-100" baseline="0">
                <a:solidFill>
                  <a:schemeClr val="bg1"/>
                </a:solidFill>
                <a:latin typeface="HP Simplified" pitchFamily="34" charset="0"/>
                <a:ea typeface="+mj-ea"/>
                <a:cs typeface="HP Simplified" pitchFamily="34" charset="0"/>
              </a:defRPr>
            </a:lvl1pPr>
          </a:lstStyle>
          <a:p>
            <a:r>
              <a:rPr lang="en-US" b="0" dirty="0"/>
              <a:t>a</a:t>
            </a:r>
            <a:r>
              <a:rPr lang="en-US" b="0" dirty="0" smtClean="0"/>
              <a:t>nd, we’re hiring.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85266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9184" y="237744"/>
            <a:ext cx="7222352" cy="4326559"/>
          </a:xfrm>
        </p:spPr>
        <p:txBody>
          <a:bodyPr anchor="ctr" anchorCtr="0"/>
          <a:lstStyle/>
          <a:p>
            <a:pPr algn="ctr"/>
            <a:r>
              <a:rPr lang="en-US" dirty="0" smtClean="0"/>
              <a:t>Disclaimer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79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9184" y="237744"/>
            <a:ext cx="7222352" cy="4326559"/>
          </a:xfrm>
        </p:spPr>
        <p:txBody>
          <a:bodyPr anchor="ctr" anchorCtr="0"/>
          <a:lstStyle/>
          <a:p>
            <a:pPr algn="ctr"/>
            <a:r>
              <a:rPr lang="en-US" dirty="0" smtClean="0"/>
              <a:t>“Open Source Job”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32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9184" y="237744"/>
            <a:ext cx="7222352" cy="4326559"/>
          </a:xfrm>
        </p:spPr>
        <p:txBody>
          <a:bodyPr anchor="ctr" anchorCtr="0"/>
          <a:lstStyle/>
          <a:p>
            <a:pPr algn="ctr"/>
            <a:r>
              <a:rPr lang="en-US" dirty="0" smtClean="0"/>
              <a:t>Communication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82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9184" y="237744"/>
            <a:ext cx="7222352" cy="4326559"/>
          </a:xfrm>
        </p:spPr>
        <p:txBody>
          <a:bodyPr anchor="ctr" anchorCtr="0"/>
          <a:lstStyle/>
          <a:p>
            <a:pPr algn="ctr"/>
            <a:r>
              <a:rPr lang="en-US" dirty="0" smtClean="0"/>
              <a:t>Technical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00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9184" y="237744"/>
            <a:ext cx="7222352" cy="4326559"/>
          </a:xfrm>
        </p:spPr>
        <p:txBody>
          <a:bodyPr anchor="ctr" anchorCtr="0"/>
          <a:lstStyle/>
          <a:p>
            <a:pPr algn="ctr"/>
            <a:r>
              <a:rPr lang="en-US" dirty="0" smtClean="0"/>
              <a:t>Relationships &amp; Peers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9184" y="237744"/>
            <a:ext cx="7222352" cy="4326559"/>
          </a:xfrm>
        </p:spPr>
        <p:txBody>
          <a:bodyPr anchor="ctr" anchorCtr="0"/>
          <a:lstStyle/>
          <a:p>
            <a:pPr algn="ctr"/>
            <a:r>
              <a:rPr lang="en-US" dirty="0"/>
              <a:t>W</a:t>
            </a:r>
            <a:r>
              <a:rPr lang="en-US" dirty="0" smtClean="0"/>
              <a:t>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36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9184" y="237744"/>
            <a:ext cx="7222352" cy="4326559"/>
          </a:xfrm>
        </p:spPr>
        <p:txBody>
          <a:bodyPr anchor="ctr" anchorCtr="0"/>
          <a:lstStyle/>
          <a:p>
            <a:pPr algn="ctr"/>
            <a:r>
              <a:rPr lang="en-US" dirty="0" smtClean="0"/>
              <a:t>Collaborate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75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9184" y="237744"/>
            <a:ext cx="7222352" cy="4326559"/>
          </a:xfrm>
        </p:spPr>
        <p:txBody>
          <a:bodyPr anchor="ctr" anchorCtr="0"/>
          <a:lstStyle/>
          <a:p>
            <a:pPr algn="ctr"/>
            <a:r>
              <a:rPr lang="en-US" dirty="0" smtClean="0"/>
              <a:t>Reputation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44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P_PPT_Standard_template_16x9_Jan2013">
  <a:themeElements>
    <a:clrScheme name="Custom 214">
      <a:dk1>
        <a:sysClr val="windowText" lastClr="000000"/>
      </a:dk1>
      <a:lt1>
        <a:sysClr val="window" lastClr="FFFFFF"/>
      </a:lt1>
      <a:dk2>
        <a:srgbClr val="0096D6"/>
      </a:dk2>
      <a:lt2>
        <a:srgbClr val="E5E8E8"/>
      </a:lt2>
      <a:accent1>
        <a:srgbClr val="0096D6"/>
      </a:accent1>
      <a:accent2>
        <a:srgbClr val="F05332"/>
      </a:accent2>
      <a:accent3>
        <a:srgbClr val="822980"/>
      </a:accent3>
      <a:accent4>
        <a:srgbClr val="87898B"/>
      </a:accent4>
      <a:accent5>
        <a:srgbClr val="B9B8BB"/>
      </a:accent5>
      <a:accent6>
        <a:srgbClr val="008B2B"/>
      </a:accent6>
      <a:hlink>
        <a:srgbClr val="0096D6"/>
      </a:hlink>
      <a:folHlink>
        <a:srgbClr val="0096D6"/>
      </a:folHlink>
    </a:clrScheme>
    <a:fontScheme name="HP Simplified">
      <a:majorFont>
        <a:latin typeface="HP Simplified"/>
        <a:ea typeface=""/>
        <a:cs typeface=""/>
      </a:majorFont>
      <a:minorFont>
        <a:latin typeface="HP Simplifi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marL="0" defTabSz="430213">
          <a:spcAft>
            <a:spcPts val="400"/>
          </a:spcAft>
          <a:buSzPct val="100000"/>
          <a:defRPr sz="1600" dirty="0" smtClean="0">
            <a:solidFill>
              <a:srgbClr val="000000"/>
            </a:solidFill>
            <a:latin typeface="HP Simplified" pitchFamily="34" charset="0"/>
            <a:cs typeface="HP Simplified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itle with content">
  <a:themeElements>
    <a:clrScheme name="HP PowerPoint 2014">
      <a:dk1>
        <a:sysClr val="windowText" lastClr="000000"/>
      </a:dk1>
      <a:lt1>
        <a:sysClr val="window" lastClr="FFFFFF"/>
      </a:lt1>
      <a:dk2>
        <a:srgbClr val="0096D6"/>
      </a:dk2>
      <a:lt2>
        <a:srgbClr val="E5E8E8"/>
      </a:lt2>
      <a:accent1>
        <a:srgbClr val="0096D6"/>
      </a:accent1>
      <a:accent2>
        <a:srgbClr val="F05332"/>
      </a:accent2>
      <a:accent3>
        <a:srgbClr val="822980"/>
      </a:accent3>
      <a:accent4>
        <a:srgbClr val="87898B"/>
      </a:accent4>
      <a:accent5>
        <a:srgbClr val="B9B8BB"/>
      </a:accent5>
      <a:accent6>
        <a:srgbClr val="008B2B"/>
      </a:accent6>
      <a:hlink>
        <a:srgbClr val="0096D6"/>
      </a:hlink>
      <a:folHlink>
        <a:srgbClr val="0096D6"/>
      </a:folHlink>
    </a:clrScheme>
    <a:fontScheme name="HP Simplified">
      <a:majorFont>
        <a:latin typeface="HP Simplified"/>
        <a:ea typeface=""/>
        <a:cs typeface=""/>
      </a:majorFont>
      <a:minorFont>
        <a:latin typeface="HP Simplifi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marL="0" defTabSz="430213">
          <a:spcAft>
            <a:spcPts val="400"/>
          </a:spcAft>
          <a:buSzPct val="100000"/>
          <a:defRPr sz="1600" dirty="0" smtClean="0">
            <a:solidFill>
              <a:srgbClr val="000000"/>
            </a:solidFill>
            <a:latin typeface="HP Simplified" pitchFamily="34" charset="0"/>
            <a:cs typeface="HP Simplified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HP Theme colors">
      <a:dk1>
        <a:sysClr val="windowText" lastClr="000000"/>
      </a:dk1>
      <a:lt1>
        <a:sysClr val="window" lastClr="FFFFFF"/>
      </a:lt1>
      <a:dk2>
        <a:srgbClr val="000000"/>
      </a:dk2>
      <a:lt2>
        <a:srgbClr val="EEECE1"/>
      </a:lt2>
      <a:accent1>
        <a:srgbClr val="0096D6"/>
      </a:accent1>
      <a:accent2>
        <a:srgbClr val="F05332"/>
      </a:accent2>
      <a:accent3>
        <a:srgbClr val="B7CA34"/>
      </a:accent3>
      <a:accent4>
        <a:srgbClr val="87898B"/>
      </a:accent4>
      <a:accent5>
        <a:srgbClr val="B9B8BB"/>
      </a:accent5>
      <a:accent6>
        <a:srgbClr val="E5E8E8"/>
      </a:accent6>
      <a:hlink>
        <a:srgbClr val="0096D6"/>
      </a:hlink>
      <a:folHlink>
        <a:srgbClr val="0096D6"/>
      </a:folHlink>
    </a:clrScheme>
    <a:fontScheme name="HP Simplified">
      <a:majorFont>
        <a:latin typeface="HP Simplified"/>
        <a:ea typeface=""/>
        <a:cs typeface=""/>
      </a:majorFont>
      <a:minorFont>
        <a:latin typeface="HP Simplifi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HP_PPT_Standard_template_16x9_Jan2013.potx</Template>
  <TotalTime>53372</TotalTime>
  <Words>654</Words>
  <Application>Microsoft Office PowerPoint</Application>
  <PresentationFormat>On-screen Show (16:9)</PresentationFormat>
  <Paragraphs>135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HP_PPT_Standard_template_16x9_Jan2013</vt:lpstr>
      <vt:lpstr>Title with content</vt:lpstr>
      <vt:lpstr>How to get one of those open source jobs</vt:lpstr>
      <vt:lpstr>Disclaimer</vt:lpstr>
      <vt:lpstr>“Open Source Job”</vt:lpstr>
      <vt:lpstr>Communication Skills</vt:lpstr>
      <vt:lpstr>Technical Skills</vt:lpstr>
      <vt:lpstr>Relationships &amp; Peers</vt:lpstr>
      <vt:lpstr>Work</vt:lpstr>
      <vt:lpstr>Collaborate</vt:lpstr>
      <vt:lpstr>Reputation</vt:lpstr>
      <vt:lpstr>Getting That Job</vt:lpstr>
      <vt:lpstr>Health</vt:lpstr>
      <vt:lpstr>Money</vt:lpstr>
      <vt:lpstr>Keep learning</vt:lpstr>
      <vt:lpstr> </vt:lpstr>
      <vt:lpstr>Thank you</vt:lpstr>
    </vt:vector>
  </TitlesOfParts>
  <Company>Hewlett-Packard Company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get one of those Open Source jobs</dc:title>
  <dc:creator>mark.atwood@hp.com</dc:creator>
  <cp:lastModifiedBy>Mark Atwood</cp:lastModifiedBy>
  <cp:revision>1129</cp:revision>
  <cp:lastPrinted>2012-04-13T15:38:33Z</cp:lastPrinted>
  <dcterms:created xsi:type="dcterms:W3CDTF">2013-01-17T20:08:30Z</dcterms:created>
  <dcterms:modified xsi:type="dcterms:W3CDTF">2014-12-24T00:46:19Z</dcterms:modified>
</cp:coreProperties>
</file>